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311" r:id="rId4"/>
    <p:sldId id="315" r:id="rId5"/>
    <p:sldId id="312" r:id="rId6"/>
    <p:sldId id="314" r:id="rId7"/>
    <p:sldId id="316" r:id="rId8"/>
    <p:sldId id="313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42" r:id="rId22"/>
    <p:sldId id="329" r:id="rId23"/>
    <p:sldId id="332" r:id="rId24"/>
    <p:sldId id="333" r:id="rId25"/>
    <p:sldId id="330" r:id="rId26"/>
    <p:sldId id="334" r:id="rId27"/>
    <p:sldId id="335" r:id="rId28"/>
    <p:sldId id="336" r:id="rId29"/>
    <p:sldId id="339" r:id="rId30"/>
    <p:sldId id="337" r:id="rId31"/>
    <p:sldId id="338" r:id="rId32"/>
    <p:sldId id="343" r:id="rId33"/>
    <p:sldId id="344" r:id="rId34"/>
    <p:sldId id="341" r:id="rId35"/>
    <p:sldId id="348" r:id="rId36"/>
    <p:sldId id="351" r:id="rId37"/>
    <p:sldId id="352" r:id="rId38"/>
    <p:sldId id="354" r:id="rId39"/>
    <p:sldId id="356" r:id="rId40"/>
    <p:sldId id="353" r:id="rId41"/>
    <p:sldId id="358" r:id="rId42"/>
    <p:sldId id="359" r:id="rId43"/>
    <p:sldId id="360" r:id="rId44"/>
    <p:sldId id="361" r:id="rId45"/>
    <p:sldId id="350" r:id="rId46"/>
    <p:sldId id="345" r:id="rId47"/>
    <p:sldId id="346" r:id="rId48"/>
    <p:sldId id="347" r:id="rId49"/>
    <p:sldId id="349" r:id="rId50"/>
    <p:sldId id="340" r:id="rId51"/>
    <p:sldId id="310" r:id="rId52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TH Sarabun New" panose="020B0500040200020003" pitchFamily="34" charset="-34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311"/>
            <p14:sldId id="315"/>
            <p14:sldId id="312"/>
            <p14:sldId id="314"/>
            <p14:sldId id="316"/>
            <p14:sldId id="31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42"/>
            <p14:sldId id="329"/>
            <p14:sldId id="332"/>
            <p14:sldId id="333"/>
            <p14:sldId id="330"/>
            <p14:sldId id="334"/>
            <p14:sldId id="335"/>
            <p14:sldId id="336"/>
            <p14:sldId id="339"/>
            <p14:sldId id="337"/>
            <p14:sldId id="338"/>
            <p14:sldId id="343"/>
            <p14:sldId id="344"/>
            <p14:sldId id="341"/>
            <p14:sldId id="348"/>
            <p14:sldId id="351"/>
            <p14:sldId id="352"/>
            <p14:sldId id="354"/>
            <p14:sldId id="356"/>
            <p14:sldId id="353"/>
            <p14:sldId id="358"/>
            <p14:sldId id="359"/>
            <p14:sldId id="360"/>
            <p14:sldId id="361"/>
            <p14:sldId id="350"/>
            <p14:sldId id="345"/>
            <p14:sldId id="346"/>
            <p14:sldId id="347"/>
            <p14:sldId id="349"/>
            <p14:sldId id="340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12. Binary tree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  <a:endParaRPr lang="th-TH" dirty="0"/>
          </a:p>
        </p:txBody>
      </p:sp>
      <p:pic>
        <p:nvPicPr>
          <p:cNvPr id="5" name="Content Placeholder 4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9D866EDD-BFC9-8E5F-0484-62BC153A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6" y="2705246"/>
            <a:ext cx="3546838" cy="207476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61B08-4F1B-906E-E3B9-0D986215991B}"/>
              </a:ext>
            </a:extLst>
          </p:cNvPr>
          <p:cNvCxnSpPr/>
          <p:nvPr/>
        </p:nvCxnSpPr>
        <p:spPr>
          <a:xfrm flipH="1">
            <a:off x="8007927" y="2152073"/>
            <a:ext cx="3463637" cy="3094182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786A12-F237-B392-0A0B-493EC5CF6C38}"/>
              </a:ext>
            </a:extLst>
          </p:cNvPr>
          <p:cNvCxnSpPr/>
          <p:nvPr/>
        </p:nvCxnSpPr>
        <p:spPr>
          <a:xfrm>
            <a:off x="7924726" y="2348917"/>
            <a:ext cx="3546838" cy="2897338"/>
          </a:xfrm>
          <a:prstGeom prst="line">
            <a:avLst/>
          </a:prstGeom>
          <a:ln w="57150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AD6BA74-5B37-8883-DAAA-30F4A132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5" y="2005275"/>
            <a:ext cx="6773763" cy="40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tree? – not necessary</a:t>
            </a:r>
            <a:endParaRPr lang="th-TH" dirty="0"/>
          </a:p>
        </p:txBody>
      </p:sp>
      <p:pic>
        <p:nvPicPr>
          <p:cNvPr id="4" name="Content Placeholder 3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27FA889-8698-1D63-071A-5AD15BA6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2785831"/>
            <a:ext cx="3385998" cy="203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6D879-0F6B-26F4-3F4C-4DE1F5B29376}"/>
              </a:ext>
            </a:extLst>
          </p:cNvPr>
          <p:cNvSpPr txBox="1"/>
          <p:nvPr/>
        </p:nvSpPr>
        <p:spPr>
          <a:xfrm>
            <a:off x="1669410" y="4966283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Balance tree</a:t>
            </a:r>
            <a:endParaRPr lang="th-TH" sz="3600" dirty="0"/>
          </a:p>
        </p:txBody>
      </p:sp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22400046-1D8C-549F-B47B-5E3CD34AD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45" y="2785831"/>
            <a:ext cx="2733764" cy="2037840"/>
          </a:xfrm>
          <a:prstGeom prst="rect">
            <a:avLst/>
          </a:prstGeom>
        </p:spPr>
      </p:pic>
      <p:pic>
        <p:nvPicPr>
          <p:cNvPr id="9" name="Picture 8" descr="A picture containing text, pool ball, sport, pool table&#10;&#10;Description automatically generated">
            <a:extLst>
              <a:ext uri="{FF2B5EF4-FFF2-40B4-BE49-F238E27FC236}">
                <a16:creationId xmlns:a16="http://schemas.microsoft.com/office/drawing/2014/main" id="{3641D70C-BB9D-C23A-E19F-F4B137FAB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1" y="2747891"/>
            <a:ext cx="2612209" cy="211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6DDF7-4796-2853-1D96-9D1CAF630970}"/>
              </a:ext>
            </a:extLst>
          </p:cNvPr>
          <p:cNvSpPr txBox="1"/>
          <p:nvPr/>
        </p:nvSpPr>
        <p:spPr>
          <a:xfrm>
            <a:off x="5729239" y="4966282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Unbalance tree (but still called “tree”)</a:t>
            </a:r>
            <a:endParaRPr lang="th-TH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107732-D650-9C50-1316-1DCF4CBA42CE}"/>
              </a:ext>
            </a:extLst>
          </p:cNvPr>
          <p:cNvCxnSpPr/>
          <p:nvPr/>
        </p:nvCxnSpPr>
        <p:spPr>
          <a:xfrm>
            <a:off x="4630723" y="1820411"/>
            <a:ext cx="0" cy="4395831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1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7033-07D6-9903-F338-37574931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  <a:endParaRPr lang="th-TH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84ECD05-7FF2-3D8B-FB7B-5FCAD7B8F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80" y="2796567"/>
            <a:ext cx="5356262" cy="20438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3D3F77-E619-C408-EE34-E71A05AAE32D}"/>
              </a:ext>
            </a:extLst>
          </p:cNvPr>
          <p:cNvSpPr txBox="1"/>
          <p:nvPr/>
        </p:nvSpPr>
        <p:spPr>
          <a:xfrm>
            <a:off x="874552" y="1981320"/>
            <a:ext cx="44105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left;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right;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left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8716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5532-0D29-0613-17C3-8D65892E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tree OOP</a:t>
            </a:r>
            <a:endParaRPr lang="th-TH" dirty="0"/>
          </a:p>
        </p:txBody>
      </p:sp>
      <p:pic>
        <p:nvPicPr>
          <p:cNvPr id="9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7067E32D-8E0B-AD60-FA21-B24195478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5" y="2022432"/>
            <a:ext cx="4971422" cy="40227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4AE87-688A-E388-6B94-0DFC590A285A}"/>
              </a:ext>
            </a:extLst>
          </p:cNvPr>
          <p:cNvSpPr txBox="1"/>
          <p:nvPr/>
        </p:nvSpPr>
        <p:spPr>
          <a:xfrm>
            <a:off x="8070210" y="1887523"/>
            <a:ext cx="1322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Root</a:t>
            </a:r>
            <a:endParaRPr lang="th-TH" sz="6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F7564A-BAFA-26A4-BD8F-384AFFEFB57A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31685" y="2395354"/>
            <a:ext cx="20385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B4AB80-DE4E-A01C-7C19-B35FF912589C}"/>
              </a:ext>
            </a:extLst>
          </p:cNvPr>
          <p:cNvSpPr txBox="1"/>
          <p:nvPr/>
        </p:nvSpPr>
        <p:spPr>
          <a:xfrm rot="19623768">
            <a:off x="4383731" y="2454078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left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7613-7FBE-CEDC-4F28-3889CD34BDA8}"/>
              </a:ext>
            </a:extLst>
          </p:cNvPr>
          <p:cNvSpPr txBox="1"/>
          <p:nvPr/>
        </p:nvSpPr>
        <p:spPr>
          <a:xfrm rot="2107150">
            <a:off x="6228215" y="254924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right</a:t>
            </a:r>
            <a:endParaRPr lang="th-TH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7767F-A9FF-E142-4446-D298D4ED57FE}"/>
              </a:ext>
            </a:extLst>
          </p:cNvPr>
          <p:cNvSpPr txBox="1"/>
          <p:nvPr/>
        </p:nvSpPr>
        <p:spPr>
          <a:xfrm>
            <a:off x="7474590" y="6356488"/>
            <a:ext cx="464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  <a:r>
              <a:rPr lang="th-TH" sz="2800" dirty="0"/>
              <a:t>ขออนุญาตใช้ </a:t>
            </a:r>
            <a:r>
              <a:rPr lang="en-US" sz="2800" dirty="0"/>
              <a:t>main </a:t>
            </a:r>
            <a:r>
              <a:rPr lang="th-TH" sz="2800" dirty="0"/>
              <a:t>อีกนะครับเนื่องจากยุ่งยาก</a:t>
            </a:r>
          </a:p>
        </p:txBody>
      </p:sp>
    </p:spTree>
    <p:extLst>
      <p:ext uri="{BB962C8B-B14F-4D97-AF65-F5344CB8AC3E}">
        <p14:creationId xmlns:p14="http://schemas.microsoft.com/office/powerpoint/2010/main" val="17566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1DE6-A84E-2E0C-24AB-82C2564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tree OOP</a:t>
            </a:r>
            <a:endParaRPr lang="th-TH" dirty="0"/>
          </a:p>
        </p:txBody>
      </p:sp>
      <p:pic>
        <p:nvPicPr>
          <p:cNvPr id="4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C7C79EC0-379A-4682-009D-DF26F44F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99" y="2056511"/>
            <a:ext cx="3786757" cy="30641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75322-749A-83B8-672C-E57EF322DFC1}"/>
              </a:ext>
            </a:extLst>
          </p:cNvPr>
          <p:cNvSpPr txBox="1"/>
          <p:nvPr/>
        </p:nvSpPr>
        <p:spPr>
          <a:xfrm>
            <a:off x="631270" y="2056511"/>
            <a:ext cx="74976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(root-&gt;right)-&gt;left  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((root-&gt;left)-&gt;right)-&gt;left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((root-&gt;right)-&gt;left)-&gt;right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3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1DE6-A84E-2E0C-24AB-82C25644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(print)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recursion!</a:t>
            </a:r>
            <a:endParaRPr lang="th-TH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C7C79EC0-379A-4682-009D-DF26F44F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18" y="2551460"/>
            <a:ext cx="3786757" cy="30641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F7081-542C-966D-E7EA-02C601049AB2}"/>
              </a:ext>
            </a:extLst>
          </p:cNvPr>
          <p:cNvSpPr txBox="1"/>
          <p:nvPr/>
        </p:nvSpPr>
        <p:spPr>
          <a:xfrm>
            <a:off x="1291115" y="2876673"/>
            <a:ext cx="53662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 :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______A______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/             \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__B__           __H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/     \         /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       D       G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/         \</a:t>
            </a:r>
          </a:p>
          <a:p>
            <a:r>
              <a:rPr lang="pt-BR" sz="2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E           F</a:t>
            </a:r>
            <a:endParaRPr lang="th-TH" sz="240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4BD82-2716-6D22-BE4C-8FAC76282F60}"/>
              </a:ext>
            </a:extLst>
          </p:cNvPr>
          <p:cNvSpPr txBox="1"/>
          <p:nvPr/>
        </p:nvSpPr>
        <p:spPr>
          <a:xfrm>
            <a:off x="1291115" y="2057724"/>
            <a:ext cx="667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// only 1 space character</a:t>
            </a:r>
          </a:p>
        </p:txBody>
      </p:sp>
    </p:spTree>
    <p:extLst>
      <p:ext uri="{BB962C8B-B14F-4D97-AF65-F5344CB8AC3E}">
        <p14:creationId xmlns:p14="http://schemas.microsoft.com/office/powerpoint/2010/main" val="365157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BB70-3E31-8894-B7A3-AC7AEC84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to build balance tree</a:t>
            </a:r>
            <a:endParaRPr lang="th-TH" dirty="0"/>
          </a:p>
        </p:txBody>
      </p:sp>
      <p:pic>
        <p:nvPicPr>
          <p:cNvPr id="8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CC6CD6CB-779B-C9C6-A282-4B80CD26B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79" y="2458814"/>
            <a:ext cx="5119448" cy="3041856"/>
          </a:xfrm>
        </p:spPr>
      </p:pic>
      <p:pic>
        <p:nvPicPr>
          <p:cNvPr id="9" name="Content Placeholder 8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19355C74-BBD6-08A5-25E6-602FE5F1EE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6540"/>
            <a:ext cx="3786757" cy="306413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B0E95F0-76D0-E594-B851-D9023DE1AE57}"/>
              </a:ext>
            </a:extLst>
          </p:cNvPr>
          <p:cNvSpPr/>
          <p:nvPr/>
        </p:nvSpPr>
        <p:spPr>
          <a:xfrm>
            <a:off x="5209563" y="3429000"/>
            <a:ext cx="746620" cy="891330"/>
          </a:xfrm>
          <a:prstGeom prst="rightArrow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77376-7B4C-0A69-E9CC-F662B47EC037}"/>
              </a:ext>
            </a:extLst>
          </p:cNvPr>
          <p:cNvSpPr txBox="1"/>
          <p:nvPr/>
        </p:nvSpPr>
        <p:spPr>
          <a:xfrm>
            <a:off x="7693947" y="288882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AB11D-9D90-7721-21DA-6898C0488120}"/>
              </a:ext>
            </a:extLst>
          </p:cNvPr>
          <p:cNvSpPr txBox="1"/>
          <p:nvPr/>
        </p:nvSpPr>
        <p:spPr>
          <a:xfrm>
            <a:off x="1259747" y="364383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8A4CC-0A7D-2BE0-F4C4-E745ECF99350}"/>
              </a:ext>
            </a:extLst>
          </p:cNvPr>
          <p:cNvSpPr txBox="1"/>
          <p:nvPr/>
        </p:nvSpPr>
        <p:spPr>
          <a:xfrm>
            <a:off x="2040767" y="449675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549DC-1A2B-47CC-2F88-D2D91FA96C3A}"/>
              </a:ext>
            </a:extLst>
          </p:cNvPr>
          <p:cNvSpPr txBox="1"/>
          <p:nvPr/>
        </p:nvSpPr>
        <p:spPr>
          <a:xfrm>
            <a:off x="3796260" y="36438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19112-BDC0-1D4C-C62A-E5B8BDA2F8D2}"/>
              </a:ext>
            </a:extLst>
          </p:cNvPr>
          <p:cNvSpPr txBox="1"/>
          <p:nvPr/>
        </p:nvSpPr>
        <p:spPr>
          <a:xfrm>
            <a:off x="4088466" y="436715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A23A0-F749-1A2F-E296-DFA42AF8AFC4}"/>
              </a:ext>
            </a:extLst>
          </p:cNvPr>
          <p:cNvSpPr txBox="1"/>
          <p:nvPr/>
        </p:nvSpPr>
        <p:spPr>
          <a:xfrm>
            <a:off x="3709698" y="2750449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C72BF-5D11-A1FD-BA51-CC66EE0D7756}"/>
              </a:ext>
            </a:extLst>
          </p:cNvPr>
          <p:cNvSpPr txBox="1"/>
          <p:nvPr/>
        </p:nvSpPr>
        <p:spPr>
          <a:xfrm>
            <a:off x="9273417" y="2750449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A6234-9673-2EC6-4A3D-7F18236C5A51}"/>
              </a:ext>
            </a:extLst>
          </p:cNvPr>
          <p:cNvSpPr txBox="1"/>
          <p:nvPr/>
        </p:nvSpPr>
        <p:spPr>
          <a:xfrm>
            <a:off x="10270309" y="363257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7717-200C-DEF9-0312-6DE6A60493F4}"/>
              </a:ext>
            </a:extLst>
          </p:cNvPr>
          <p:cNvSpPr txBox="1"/>
          <p:nvPr/>
        </p:nvSpPr>
        <p:spPr>
          <a:xfrm>
            <a:off x="10896527" y="449675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E96C1-A70F-D0B8-68C2-24EBD6649275}"/>
              </a:ext>
            </a:extLst>
          </p:cNvPr>
          <p:cNvSpPr txBox="1"/>
          <p:nvPr/>
        </p:nvSpPr>
        <p:spPr>
          <a:xfrm>
            <a:off x="7672623" y="3610275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BDDCDD-2044-BBFB-47A4-9146A9044B40}"/>
              </a:ext>
            </a:extLst>
          </p:cNvPr>
          <p:cNvSpPr txBox="1"/>
          <p:nvPr/>
        </p:nvSpPr>
        <p:spPr>
          <a:xfrm>
            <a:off x="6920972" y="445194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CED90-2143-6B44-45A1-3CA7629CB92D}"/>
              </a:ext>
            </a:extLst>
          </p:cNvPr>
          <p:cNvSpPr txBox="1"/>
          <p:nvPr/>
        </p:nvSpPr>
        <p:spPr>
          <a:xfrm>
            <a:off x="8213282" y="449675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2C0DE-7FA4-2C81-8412-9C537100A0F2}"/>
              </a:ext>
            </a:extLst>
          </p:cNvPr>
          <p:cNvSpPr txBox="1"/>
          <p:nvPr/>
        </p:nvSpPr>
        <p:spPr>
          <a:xfrm>
            <a:off x="9505592" y="4451948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</a:t>
            </a:r>
            <a:endParaRPr lang="th-TH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33BB2-F7A7-AB91-F23B-4657948528F6}"/>
              </a:ext>
            </a:extLst>
          </p:cNvPr>
          <p:cNvSpPr txBox="1"/>
          <p:nvPr/>
        </p:nvSpPr>
        <p:spPr>
          <a:xfrm>
            <a:off x="2367094" y="276862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7A9DC-FFCC-69E7-51F2-BD75237BAEB2}"/>
              </a:ext>
            </a:extLst>
          </p:cNvPr>
          <p:cNvSpPr txBox="1"/>
          <p:nvPr/>
        </p:nvSpPr>
        <p:spPr>
          <a:xfrm>
            <a:off x="6693924" y="36438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45130-3BCF-656E-D6E4-670C62D8AF32}"/>
              </a:ext>
            </a:extLst>
          </p:cNvPr>
          <p:cNvSpPr txBox="1"/>
          <p:nvPr/>
        </p:nvSpPr>
        <p:spPr>
          <a:xfrm>
            <a:off x="6152393" y="4496756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2D57EE-4F21-859F-55A9-1CB029898550}"/>
              </a:ext>
            </a:extLst>
          </p:cNvPr>
          <p:cNvSpPr txBox="1"/>
          <p:nvPr/>
        </p:nvSpPr>
        <p:spPr>
          <a:xfrm>
            <a:off x="7482435" y="4495616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F2CD-6CB3-897A-EBEB-5952B417D6D5}"/>
              </a:ext>
            </a:extLst>
          </p:cNvPr>
          <p:cNvSpPr txBox="1"/>
          <p:nvPr/>
        </p:nvSpPr>
        <p:spPr>
          <a:xfrm>
            <a:off x="8774562" y="447597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DF2E1-5813-6BC3-E4F8-152B885DCC8A}"/>
              </a:ext>
            </a:extLst>
          </p:cNvPr>
          <p:cNvSpPr txBox="1"/>
          <p:nvPr/>
        </p:nvSpPr>
        <p:spPr>
          <a:xfrm>
            <a:off x="10117402" y="447597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29709-FCD1-BB53-7A08-0E7AA092BAA4}"/>
              </a:ext>
            </a:extLst>
          </p:cNvPr>
          <p:cNvSpPr txBox="1"/>
          <p:nvPr/>
        </p:nvSpPr>
        <p:spPr>
          <a:xfrm>
            <a:off x="9247775" y="366917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91972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C8FE5-06A5-DEDF-C1EC-BFC9DA9C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tree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1706E-ED0E-35C4-3173-5FF297011B9E}"/>
              </a:ext>
            </a:extLst>
          </p:cNvPr>
          <p:cNvSpPr txBox="1"/>
          <p:nvPr/>
        </p:nvSpPr>
        <p:spPr>
          <a:xfrm>
            <a:off x="103465" y="2553117"/>
            <a:ext cx="82939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((root-&gt;left)-&gt;right)-&gt;right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((root-&gt;right)-&gt;left)-&gt;left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((root-&gt;right)-&gt;right)-&gt;left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((root-&gt;right)-&gt;right)-&gt;right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A2981-D159-F436-E1B8-D241220545C8}"/>
              </a:ext>
            </a:extLst>
          </p:cNvPr>
          <p:cNvSpPr txBox="1"/>
          <p:nvPr/>
        </p:nvSpPr>
        <p:spPr>
          <a:xfrm>
            <a:off x="7074014" y="2388201"/>
            <a:ext cx="48719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Result:</a:t>
            </a:r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__B__           __H__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C       D       G       I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/ \     / \     / \     /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l   M   E   M   O   F   J   K</a:t>
            </a:r>
            <a:endParaRPr lang="th-TH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9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252-F978-6EAA-296F-AA43834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node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266B-4C07-0D11-E965-70BB8CCD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access direct from root (only way to </a:t>
            </a:r>
            <a:r>
              <a:rPr lang="en-US" sz="4000" dirty="0" err="1"/>
              <a:t>accesss</a:t>
            </a:r>
            <a:r>
              <a:rPr lang="en-US" sz="4000" dirty="0"/>
              <a:t>)</a:t>
            </a:r>
          </a:p>
          <a:p>
            <a:r>
              <a:rPr lang="en-US" sz="4000" dirty="0"/>
              <a:t>- </a:t>
            </a:r>
            <a:r>
              <a:rPr lang="th-TH" sz="4000" dirty="0"/>
              <a:t>เข้าถึงได้โดยตรงจาก </a:t>
            </a:r>
            <a:r>
              <a:rPr lang="en-US" sz="4000" dirty="0"/>
              <a:t>root </a:t>
            </a:r>
            <a:r>
              <a:rPr lang="th-TH" sz="4000" dirty="0"/>
              <a:t>(และเป็นทางเดียวเท่านั้น)</a:t>
            </a:r>
          </a:p>
          <a:p>
            <a:endParaRPr lang="th-TH" sz="4000" dirty="0"/>
          </a:p>
          <a:p>
            <a:endParaRPr lang="th-TH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2984C-EBC5-2FA4-8FFB-B596FC57CA7B}"/>
              </a:ext>
            </a:extLst>
          </p:cNvPr>
          <p:cNvSpPr txBox="1"/>
          <p:nvPr/>
        </p:nvSpPr>
        <p:spPr>
          <a:xfrm>
            <a:off x="702997" y="3975788"/>
            <a:ext cx="7291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root-&gt;data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(root-&gt;left)-&gt;data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((root-&gt;left)-&gt;left)-&gt;data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(((root-&gt;left)-&gt;left)-&gt;left)-&gt;data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(((root-&gt;left)-&gt;left)-&gt;right)-&gt;data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71F41-E470-78A7-3803-A418FE4FE250}"/>
              </a:ext>
            </a:extLst>
          </p:cNvPr>
          <p:cNvSpPr txBox="1"/>
          <p:nvPr/>
        </p:nvSpPr>
        <p:spPr>
          <a:xfrm>
            <a:off x="9450618" y="3017940"/>
            <a:ext cx="17050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Result :</a:t>
            </a:r>
            <a:endParaRPr lang="th-TH" sz="2800" b="1" dirty="0"/>
          </a:p>
          <a:p>
            <a:r>
              <a:rPr lang="th-TH" sz="2800" dirty="0"/>
              <a:t>A</a:t>
            </a:r>
          </a:p>
          <a:p>
            <a:r>
              <a:rPr lang="th-TH" sz="2800" dirty="0"/>
              <a:t>B</a:t>
            </a:r>
          </a:p>
          <a:p>
            <a:r>
              <a:rPr lang="th-TH" sz="2800" dirty="0"/>
              <a:t>C</a:t>
            </a:r>
          </a:p>
          <a:p>
            <a:r>
              <a:rPr lang="th-TH" sz="2800" dirty="0"/>
              <a:t>l</a:t>
            </a:r>
          </a:p>
          <a:p>
            <a:r>
              <a:rPr lang="th-TH" sz="28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3021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821D-7F0E-66BA-32C5-C72443FA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subtree (if not care memory leak)</a:t>
            </a:r>
            <a:endParaRPr lang="th-TH" dirty="0"/>
          </a:p>
        </p:txBody>
      </p:sp>
      <p:pic>
        <p:nvPicPr>
          <p:cNvPr id="4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F2475B-7370-9A0C-A3BE-0B929D38D3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0" y="2025256"/>
            <a:ext cx="5592028" cy="35450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5F85F-B9A9-0510-B7FC-EEF824B92177}"/>
              </a:ext>
            </a:extLst>
          </p:cNvPr>
          <p:cNvSpPr/>
          <p:nvPr/>
        </p:nvSpPr>
        <p:spPr>
          <a:xfrm>
            <a:off x="3643036" y="2846692"/>
            <a:ext cx="3026211" cy="278232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71682-C8B0-0DB6-D370-9D09C6310135}"/>
              </a:ext>
            </a:extLst>
          </p:cNvPr>
          <p:cNvSpPr txBox="1"/>
          <p:nvPr/>
        </p:nvSpPr>
        <p:spPr>
          <a:xfrm>
            <a:off x="4210808" y="2385027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this sub tree</a:t>
            </a:r>
            <a:endParaRPr lang="th-T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11D1C-5424-603F-15A6-F11BFDF9E6C1}"/>
              </a:ext>
            </a:extLst>
          </p:cNvPr>
          <p:cNvSpPr txBox="1"/>
          <p:nvPr/>
        </p:nvSpPr>
        <p:spPr>
          <a:xfrm>
            <a:off x="7359242" y="2261917"/>
            <a:ext cx="4544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root-&gt;right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E3F21-C29C-9F81-125B-724D783213BE}"/>
              </a:ext>
            </a:extLst>
          </p:cNvPr>
          <p:cNvSpPr txBox="1"/>
          <p:nvPr/>
        </p:nvSpPr>
        <p:spPr>
          <a:xfrm>
            <a:off x="7701514" y="3508896"/>
            <a:ext cx="33702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Result :</a:t>
            </a:r>
            <a:endParaRPr lang="pt-BR" sz="2000" dirty="0">
              <a:latin typeface="Consolas" panose="020B0609020204030204" pitchFamily="49" charset="0"/>
            </a:endParaRPr>
          </a:p>
          <a:p>
            <a:r>
              <a:rPr lang="pt-BR" sz="20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 __B__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 C       D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 / \     / \</a:t>
            </a:r>
          </a:p>
          <a:p>
            <a:r>
              <a:rPr lang="pt-BR" sz="2000" dirty="0">
                <a:latin typeface="Consolas" panose="020B0609020204030204" pitchFamily="49" charset="0"/>
              </a:rPr>
              <a:t>  l   M   E   M</a:t>
            </a:r>
            <a:endParaRPr lang="th-TH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9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ooby doo mask reveal |  TREE; POINTER; LINKED LIST; LINKED LIST | image tagged in scooby doo mask reveal | made w/ Imgflip meme maker">
            <a:extLst>
              <a:ext uri="{FF2B5EF4-FFF2-40B4-BE49-F238E27FC236}">
                <a16:creationId xmlns:a16="http://schemas.microsoft.com/office/drawing/2014/main" id="{2C61EA00-4126-96E0-2289-1B00005E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57175"/>
            <a:ext cx="47625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821D-7F0E-66BA-32C5-C72443FA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subtree (if not care memory leak)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E3F21-C29C-9F81-125B-724D783213BE}"/>
              </a:ext>
            </a:extLst>
          </p:cNvPr>
          <p:cNvSpPr txBox="1"/>
          <p:nvPr/>
        </p:nvSpPr>
        <p:spPr>
          <a:xfrm>
            <a:off x="8821724" y="2117128"/>
            <a:ext cx="33702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Result :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C       D                   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M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__B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C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</a:t>
            </a:r>
          </a:p>
        </p:txBody>
      </p:sp>
      <p:pic>
        <p:nvPicPr>
          <p:cNvPr id="27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C24BA30-C8B6-B355-1C6A-39370A183C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15" y="286603"/>
            <a:ext cx="2332485" cy="1385908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46BA37-9099-4B65-64F1-2E7D566BA6A7}"/>
              </a:ext>
            </a:extLst>
          </p:cNvPr>
          <p:cNvSpPr txBox="1"/>
          <p:nvPr/>
        </p:nvSpPr>
        <p:spPr>
          <a:xfrm>
            <a:off x="1208014" y="1937857"/>
            <a:ext cx="344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 Try delete ‘L’ and ‘D’</a:t>
            </a:r>
            <a:endParaRPr lang="th-TH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4319D-4FBE-69D9-3077-853F8C068B10}"/>
              </a:ext>
            </a:extLst>
          </p:cNvPr>
          <p:cNvSpPr txBox="1"/>
          <p:nvPr/>
        </p:nvSpPr>
        <p:spPr>
          <a:xfrm>
            <a:off x="343948" y="3148525"/>
            <a:ext cx="7613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((root-&gt;left)-&gt;left)-&gt;left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(root-&gt;left)-&gt;right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</p:spTree>
    <p:extLst>
      <p:ext uri="{BB962C8B-B14F-4D97-AF65-F5344CB8AC3E}">
        <p14:creationId xmlns:p14="http://schemas.microsoft.com/office/powerpoint/2010/main" val="6776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EC15C-9A9A-9E1B-B25C-3B3DF760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92377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Happy? </a:t>
            </a:r>
            <a:r>
              <a:rPr lang="en-US" sz="11500" dirty="0"/>
              <a:t>(quiz)</a:t>
            </a:r>
            <a:br>
              <a:rPr lang="en-US" sz="11500" dirty="0"/>
            </a:br>
            <a:r>
              <a:rPr lang="en-US" sz="4000" dirty="0"/>
              <a:t>End of Binary tree how about delete just node</a:t>
            </a:r>
            <a:endParaRPr lang="th-TH" sz="16600" dirty="0"/>
          </a:p>
        </p:txBody>
      </p:sp>
    </p:spTree>
    <p:extLst>
      <p:ext uri="{BB962C8B-B14F-4D97-AF65-F5344CB8AC3E}">
        <p14:creationId xmlns:p14="http://schemas.microsoft.com/office/powerpoint/2010/main" val="3723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ADEF-EB7E-BCDD-9475-7FF2A0C8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node?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7FA9-822B-DA66-CDCF-AE15B7DCF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to delete just a node and remain the rest of structure, we must </a:t>
            </a:r>
            <a:r>
              <a:rPr lang="en-US" sz="4000" u="sng" dirty="0"/>
              <a:t>manage</a:t>
            </a:r>
            <a:r>
              <a:rPr lang="en-US" sz="4000" dirty="0"/>
              <a:t> left and right to replace with deleted node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การ </a:t>
            </a:r>
            <a:r>
              <a:rPr lang="en-US" sz="4000" dirty="0"/>
              <a:t>delete </a:t>
            </a:r>
            <a:r>
              <a:rPr lang="th-TH" sz="4000" dirty="0"/>
              <a:t>เพียงแค่ </a:t>
            </a:r>
            <a:r>
              <a:rPr lang="en-US" sz="4000" dirty="0"/>
              <a:t>node </a:t>
            </a:r>
            <a:r>
              <a:rPr lang="th-TH" sz="4000" dirty="0"/>
              <a:t>และยังคง </a:t>
            </a:r>
            <a:r>
              <a:rPr lang="en-US" sz="4000" dirty="0"/>
              <a:t>structure </a:t>
            </a:r>
            <a:r>
              <a:rPr lang="th-TH" sz="4000" dirty="0"/>
              <a:t>ที่เหลือไว้ เราต้อง </a:t>
            </a:r>
            <a:r>
              <a:rPr lang="th-TH" sz="4000" u="sng" dirty="0"/>
              <a:t>จัดการ </a:t>
            </a:r>
            <a:r>
              <a:rPr lang="en-US" sz="4000" u="sng" dirty="0"/>
              <a:t>(manage)</a:t>
            </a:r>
            <a:r>
              <a:rPr lang="en-US" sz="4000" dirty="0"/>
              <a:t> node left </a:t>
            </a:r>
            <a:r>
              <a:rPr lang="th-TH" sz="4000" dirty="0"/>
              <a:t>และ </a:t>
            </a:r>
            <a:r>
              <a:rPr lang="en-US" sz="4000" dirty="0"/>
              <a:t>node</a:t>
            </a:r>
            <a:r>
              <a:rPr lang="th-TH" sz="4000" dirty="0"/>
              <a:t> </a:t>
            </a:r>
            <a:r>
              <a:rPr lang="en-US" sz="4000" dirty="0"/>
              <a:t>right </a:t>
            </a:r>
            <a:r>
              <a:rPr lang="th-TH" sz="4000" dirty="0"/>
              <a:t>ให้มาแทนที่ </a:t>
            </a:r>
            <a:r>
              <a:rPr lang="en-US" sz="4000" dirty="0"/>
              <a:t>node </a:t>
            </a:r>
            <a:r>
              <a:rPr lang="th-TH" sz="4000" dirty="0"/>
              <a:t>ที่ถูกลบออกไป</a:t>
            </a:r>
            <a:endParaRPr lang="th-TH" sz="4000" u="sng" dirty="0"/>
          </a:p>
        </p:txBody>
      </p:sp>
    </p:spTree>
    <p:extLst>
      <p:ext uri="{BB962C8B-B14F-4D97-AF65-F5344CB8AC3E}">
        <p14:creationId xmlns:p14="http://schemas.microsoft.com/office/powerpoint/2010/main" val="383843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B246-039D-73FB-5A42-4EEF446A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th-TH" dirty="0"/>
          </a:p>
        </p:txBody>
      </p:sp>
      <p:pic>
        <p:nvPicPr>
          <p:cNvPr id="5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51D9BAAF-7193-A029-1D5C-5FAD95CDA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66" y="2181823"/>
            <a:ext cx="6069883" cy="36065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CCAD1C-33A2-7225-7EBB-1C3D067AE5B1}"/>
              </a:ext>
            </a:extLst>
          </p:cNvPr>
          <p:cNvSpPr txBox="1"/>
          <p:nvPr/>
        </p:nvSpPr>
        <p:spPr>
          <a:xfrm>
            <a:off x="9530358" y="343948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B6745-CD6E-50A1-528F-866BFD4C5C2A}"/>
              </a:ext>
            </a:extLst>
          </p:cNvPr>
          <p:cNvSpPr txBox="1"/>
          <p:nvPr/>
        </p:nvSpPr>
        <p:spPr>
          <a:xfrm>
            <a:off x="10678503" y="343948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6AE61-6A9B-3F0B-F9D2-A387375A06EE}"/>
              </a:ext>
            </a:extLst>
          </p:cNvPr>
          <p:cNvSpPr txBox="1"/>
          <p:nvPr/>
        </p:nvSpPr>
        <p:spPr>
          <a:xfrm>
            <a:off x="558298" y="2072766"/>
            <a:ext cx="4936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To remain binary tree properties, we can’t just delete and merge like this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r>
              <a:rPr lang="th-TH" sz="3200" dirty="0"/>
              <a:t>เพื่อคงไว้ซึ่งสมบัติของ </a:t>
            </a:r>
            <a:r>
              <a:rPr lang="en-US" sz="3200" dirty="0"/>
              <a:t>binary tree </a:t>
            </a:r>
            <a:r>
              <a:rPr lang="th-TH" sz="3200" dirty="0"/>
              <a:t>เราไม่สามารถแค่ลบออกไปเฉยๆ แบบนี้ได้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38D63-946B-F504-627D-6943C758A11D}"/>
              </a:ext>
            </a:extLst>
          </p:cNvPr>
          <p:cNvSpPr txBox="1"/>
          <p:nvPr/>
        </p:nvSpPr>
        <p:spPr>
          <a:xfrm>
            <a:off x="9384659" y="2395157"/>
            <a:ext cx="32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?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11293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F56481D-5D1D-555F-D243-09DEB2C1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80" y="1011981"/>
            <a:ext cx="3719552" cy="22100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C15180-F784-162F-8CA3-D3789E4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Unusable / </a:t>
            </a:r>
            <a:r>
              <a:rPr lang="th-TH" dirty="0"/>
              <a:t>ไม่สามารถนำไปใช้ได้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CEEA1-125F-E2EB-BDED-EF83CB3D5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54227" cy="3973175"/>
          </a:xfrm>
        </p:spPr>
        <p:txBody>
          <a:bodyPr>
            <a:normAutofit/>
          </a:bodyPr>
          <a:lstStyle/>
          <a:p>
            <a:r>
              <a:rPr lang="en-US" sz="3600" dirty="0"/>
              <a:t>- Without well manage we will get unlikely good struct like this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หากจัดการการ </a:t>
            </a:r>
            <a:r>
              <a:rPr lang="en-US" sz="3600" dirty="0"/>
              <a:t>delete </a:t>
            </a:r>
            <a:r>
              <a:rPr lang="th-TH" sz="3600" dirty="0"/>
              <a:t>ไม่ดีเราจะได้ </a:t>
            </a:r>
            <a:r>
              <a:rPr lang="en-US" sz="3600" dirty="0"/>
              <a:t>structure </a:t>
            </a:r>
            <a:r>
              <a:rPr lang="th-TH" sz="3600" dirty="0"/>
              <a:t>ที่ไม่ค่อยดีแบบนี้</a:t>
            </a:r>
          </a:p>
          <a:p>
            <a:endParaRPr lang="th-TH" sz="3600" dirty="0"/>
          </a:p>
          <a:p>
            <a:endParaRPr lang="th-TH" sz="3600" dirty="0"/>
          </a:p>
        </p:txBody>
      </p:sp>
      <p:pic>
        <p:nvPicPr>
          <p:cNvPr id="10" name="Picture 9" descr="A screen shot of numbers&#10;&#10;Description automatically generated with low confidence">
            <a:extLst>
              <a:ext uri="{FF2B5EF4-FFF2-40B4-BE49-F238E27FC236}">
                <a16:creationId xmlns:a16="http://schemas.microsoft.com/office/drawing/2014/main" id="{B84470C4-905F-08DC-2E10-519CF44D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28" y="3616853"/>
            <a:ext cx="3719552" cy="22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FDEF-87E9-B535-A6B4-1B278204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2B27-FB8D-B4A6-E438-07162D20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dirty="0"/>
              <a:t>- replace left or right node with deleted node</a:t>
            </a:r>
          </a:p>
          <a:p>
            <a:pPr algn="just"/>
            <a:r>
              <a:rPr lang="en-US" sz="4000" dirty="0"/>
              <a:t>- </a:t>
            </a:r>
            <a:r>
              <a:rPr lang="th-TH" sz="4000" dirty="0"/>
              <a:t>แทนที่ </a:t>
            </a:r>
            <a:r>
              <a:rPr lang="en-US" sz="4000" dirty="0"/>
              <a:t>node </a:t>
            </a:r>
            <a:r>
              <a:rPr lang="th-TH" sz="4000" dirty="0"/>
              <a:t>ที่ถูกลบไปด้วย </a:t>
            </a:r>
            <a:r>
              <a:rPr lang="en-US" sz="4000" dirty="0"/>
              <a:t>node left </a:t>
            </a:r>
            <a:r>
              <a:rPr lang="th-TH" sz="4000" dirty="0"/>
              <a:t>หรือ </a:t>
            </a:r>
            <a:r>
              <a:rPr lang="en-US" sz="4000" dirty="0"/>
              <a:t>node right</a:t>
            </a:r>
          </a:p>
          <a:p>
            <a:pPr algn="just"/>
            <a:endParaRPr lang="en-US" sz="4000" dirty="0"/>
          </a:p>
          <a:p>
            <a:pPr algn="just"/>
            <a:r>
              <a:rPr lang="en-US" sz="4000" dirty="0"/>
              <a:t>Example : Delete Node H</a:t>
            </a:r>
            <a:endParaRPr lang="th-TH" sz="4000" dirty="0"/>
          </a:p>
        </p:txBody>
      </p:sp>
      <p:pic>
        <p:nvPicPr>
          <p:cNvPr id="4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167F658-0D4F-A663-3BFA-33E1B12FD3F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49" y="3429000"/>
            <a:ext cx="4623140" cy="27139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D07E2-6F79-7AD7-E900-4ED7A537C893}"/>
              </a:ext>
            </a:extLst>
          </p:cNvPr>
          <p:cNvCxnSpPr>
            <a:cxnSpLocks/>
          </p:cNvCxnSpPr>
          <p:nvPr/>
        </p:nvCxnSpPr>
        <p:spPr>
          <a:xfrm flipH="1">
            <a:off x="9026554" y="3674378"/>
            <a:ext cx="872455" cy="5452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E5B375-C727-655F-1324-31CE89A1ADB8}"/>
              </a:ext>
            </a:extLst>
          </p:cNvPr>
          <p:cNvSpPr txBox="1"/>
          <p:nvPr/>
        </p:nvSpPr>
        <p:spPr>
          <a:xfrm>
            <a:off x="9789952" y="329007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Delete this Node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9685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8749-9129-2EC1-8AF0-5609BA25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?</a:t>
            </a:r>
            <a:endParaRPr lang="th-TH" dirty="0"/>
          </a:p>
        </p:txBody>
      </p:sp>
      <p:pic>
        <p:nvPicPr>
          <p:cNvPr id="5" name="Content Placeholder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32D4A63-2C8C-FFFA-DC72-33C83962C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32" y="4326232"/>
            <a:ext cx="3009005" cy="1787881"/>
          </a:xfrm>
        </p:spPr>
      </p:pic>
      <p:pic>
        <p:nvPicPr>
          <p:cNvPr id="6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5B6D10D-6019-16A3-B71B-838E8A1D061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88" y="129077"/>
            <a:ext cx="2471332" cy="1450758"/>
          </a:xfrm>
          <a:prstGeom prst="rect">
            <a:avLst/>
          </a:prstGeom>
        </p:spPr>
      </p:pic>
      <p:pic>
        <p:nvPicPr>
          <p:cNvPr id="8" name="Picture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20ED08A-BE2D-CC9C-6621-7EDCF7E5B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43" y="1894886"/>
            <a:ext cx="3009005" cy="17878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536029-3C30-DFCE-0567-16C274E61A3D}"/>
              </a:ext>
            </a:extLst>
          </p:cNvPr>
          <p:cNvCxnSpPr>
            <a:cxnSpLocks/>
          </p:cNvCxnSpPr>
          <p:nvPr/>
        </p:nvCxnSpPr>
        <p:spPr>
          <a:xfrm flipH="1" flipV="1">
            <a:off x="6837028" y="2432808"/>
            <a:ext cx="327171" cy="308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1608E2-F592-72B9-09BC-2953B80973F3}"/>
              </a:ext>
            </a:extLst>
          </p:cNvPr>
          <p:cNvCxnSpPr>
            <a:cxnSpLocks/>
          </p:cNvCxnSpPr>
          <p:nvPr/>
        </p:nvCxnSpPr>
        <p:spPr>
          <a:xfrm flipV="1">
            <a:off x="6132353" y="4932727"/>
            <a:ext cx="243281" cy="287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EB4B31-FF2F-BFBF-AF49-F412C02B080A}"/>
              </a:ext>
            </a:extLst>
          </p:cNvPr>
          <p:cNvSpPr/>
          <p:nvPr/>
        </p:nvSpPr>
        <p:spPr>
          <a:xfrm rot="20139455">
            <a:off x="3191386" y="2739170"/>
            <a:ext cx="1040235" cy="61239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5420C3-E6B9-59F3-8556-FB23363BE4E3}"/>
              </a:ext>
            </a:extLst>
          </p:cNvPr>
          <p:cNvSpPr/>
          <p:nvPr/>
        </p:nvSpPr>
        <p:spPr>
          <a:xfrm rot="1461583">
            <a:off x="3216606" y="4694627"/>
            <a:ext cx="1040235" cy="61239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0F648-49FE-1B51-3F97-4B3E0E1FA94F}"/>
              </a:ext>
            </a:extLst>
          </p:cNvPr>
          <p:cNvSpPr txBox="1"/>
          <p:nvPr/>
        </p:nvSpPr>
        <p:spPr>
          <a:xfrm>
            <a:off x="7984075" y="2446280"/>
            <a:ext cx="3322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Not just 1 node, We must Replace until reach left node</a:t>
            </a:r>
          </a:p>
          <a:p>
            <a:endParaRPr lang="en-US" sz="3200" dirty="0"/>
          </a:p>
          <a:p>
            <a:r>
              <a:rPr lang="en-US" sz="3200" dirty="0"/>
              <a:t>- </a:t>
            </a:r>
            <a:r>
              <a:rPr lang="th-TH" sz="3200" dirty="0"/>
              <a:t>ไม่ใช่แค่ </a:t>
            </a:r>
            <a:r>
              <a:rPr lang="en-US" sz="3200" dirty="0"/>
              <a:t>node </a:t>
            </a:r>
            <a:r>
              <a:rPr lang="th-TH" sz="3200" dirty="0"/>
              <a:t>เดียว แต่เราต้อง </a:t>
            </a:r>
            <a:r>
              <a:rPr lang="en-US" sz="3200" dirty="0"/>
              <a:t>replace </a:t>
            </a:r>
            <a:r>
              <a:rPr lang="th-TH" sz="3200" dirty="0"/>
              <a:t>จนกระทั้งไปถึง </a:t>
            </a:r>
            <a:r>
              <a:rPr lang="en-US" sz="3200" dirty="0"/>
              <a:t>left node</a:t>
            </a:r>
            <a:endParaRPr lang="th-TH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E494B-D6C5-6C57-0CA6-7D98AE8BD4C1}"/>
              </a:ext>
            </a:extLst>
          </p:cNvPr>
          <p:cNvSpPr txBox="1"/>
          <p:nvPr/>
        </p:nvSpPr>
        <p:spPr>
          <a:xfrm>
            <a:off x="6930587" y="2780437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th-TH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49CC8-1342-DF6E-7401-BA79ADBD9C31}"/>
              </a:ext>
            </a:extLst>
          </p:cNvPr>
          <p:cNvSpPr txBox="1"/>
          <p:nvPr/>
        </p:nvSpPr>
        <p:spPr>
          <a:xfrm>
            <a:off x="6049517" y="5213866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th-TH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B00A2-944B-9955-8428-5FAA88DB70B8}"/>
              </a:ext>
            </a:extLst>
          </p:cNvPr>
          <p:cNvSpPr txBox="1"/>
          <p:nvPr/>
        </p:nvSpPr>
        <p:spPr>
          <a:xfrm>
            <a:off x="4550200" y="374288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Replace with left / right</a:t>
            </a:r>
            <a:endParaRPr lang="th-TH" sz="2800" dirty="0"/>
          </a:p>
        </p:txBody>
      </p:sp>
      <p:pic>
        <p:nvPicPr>
          <p:cNvPr id="21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243D0689-C315-4E4D-F613-3829AB116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1" y="2705984"/>
            <a:ext cx="2999935" cy="17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0905-02AE-1617-3D42-AA2F4B1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 and </a:t>
            </a:r>
            <a:r>
              <a:rPr lang="en-US" dirty="0" err="1"/>
              <a:t>Delete_right_first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FED0-1F91-77C4-2CE4-1CF590B0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4732"/>
          </a:xfrm>
        </p:spPr>
        <p:txBody>
          <a:bodyPr>
            <a:normAutofit/>
          </a:bodyPr>
          <a:lstStyle/>
          <a:p>
            <a:r>
              <a:rPr lang="en-US" sz="4000" dirty="0"/>
              <a:t>- scene we can’t just delete note there are 2 type of deletion that shift up child to be a node : left first deletion and right first deletion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ในเมื่อเราไม่สามารถแค่ </a:t>
            </a:r>
            <a:r>
              <a:rPr lang="en-US" sz="4000" dirty="0"/>
              <a:t>delete node </a:t>
            </a:r>
            <a:r>
              <a:rPr lang="th-TH" sz="4000" dirty="0"/>
              <a:t>ออกไปเฉยๆ ได้เราจึงต้องมีคำสั่งที่ </a:t>
            </a:r>
            <a:r>
              <a:rPr lang="en-US" sz="4000" dirty="0"/>
              <a:t>replace node </a:t>
            </a:r>
            <a:r>
              <a:rPr lang="th-TH" sz="4000" dirty="0"/>
              <a:t>ที่โดน </a:t>
            </a:r>
            <a:r>
              <a:rPr lang="en-US" sz="4000" dirty="0"/>
              <a:t>delete </a:t>
            </a:r>
            <a:r>
              <a:rPr lang="th-TH" sz="4000" dirty="0"/>
              <a:t>ด้วย </a:t>
            </a:r>
            <a:r>
              <a:rPr lang="en-US" sz="4000" dirty="0"/>
              <a:t>node </a:t>
            </a:r>
            <a:r>
              <a:rPr lang="th-TH" sz="4000" dirty="0"/>
              <a:t>ลูกได้แก่</a:t>
            </a:r>
            <a:r>
              <a:rPr lang="en-US" sz="4000" dirty="0"/>
              <a:t> left first deletion </a:t>
            </a:r>
            <a:r>
              <a:rPr lang="th-TH" sz="4000" dirty="0"/>
              <a:t>และ</a:t>
            </a:r>
            <a:r>
              <a:rPr lang="en-US" sz="4000" dirty="0"/>
              <a:t> right first deletion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66290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(node)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replace deleted node with left child node </a:t>
            </a:r>
          </a:p>
          <a:p>
            <a:r>
              <a:rPr lang="en-US" sz="4000" dirty="0"/>
              <a:t>- if left child node is null replace with right child node </a:t>
            </a:r>
          </a:p>
          <a:p>
            <a:r>
              <a:rPr lang="en-US" sz="4000" dirty="0"/>
              <a:t>- if both of children are null just delete node</a:t>
            </a:r>
          </a:p>
          <a:p>
            <a:r>
              <a:rPr lang="en-US" sz="4000" dirty="0"/>
              <a:t>- repeat this process for selected child node until found 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02547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(node)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เปลี่ยน </a:t>
            </a:r>
            <a:r>
              <a:rPr lang="en-US" sz="4000" dirty="0"/>
              <a:t>node </a:t>
            </a:r>
            <a:r>
              <a:rPr lang="th-TH" sz="4000" dirty="0"/>
              <a:t>ที่โดนลบด้วย </a:t>
            </a:r>
            <a:r>
              <a:rPr lang="en-US" sz="4000" dirty="0"/>
              <a:t>left child</a:t>
            </a:r>
          </a:p>
          <a:p>
            <a:r>
              <a:rPr lang="en-US" sz="4000" dirty="0"/>
              <a:t>- </a:t>
            </a:r>
            <a:r>
              <a:rPr lang="th-TH" sz="4000" dirty="0"/>
              <a:t>ถ้า </a:t>
            </a:r>
            <a:r>
              <a:rPr lang="en-US" sz="4000" dirty="0"/>
              <a:t>left child </a:t>
            </a:r>
            <a:r>
              <a:rPr lang="th-TH" sz="4000" dirty="0"/>
              <a:t>เป็น </a:t>
            </a:r>
            <a:r>
              <a:rPr lang="en-US" sz="4000" dirty="0"/>
              <a:t>null </a:t>
            </a:r>
            <a:r>
              <a:rPr lang="th-TH" sz="4000" dirty="0"/>
              <a:t>ให้ใช้ </a:t>
            </a:r>
            <a:r>
              <a:rPr lang="en-US" sz="4000" dirty="0"/>
              <a:t>right child </a:t>
            </a:r>
            <a:r>
              <a:rPr lang="th-TH" sz="4000" dirty="0"/>
              <a:t>แทน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หากเป็น </a:t>
            </a:r>
            <a:r>
              <a:rPr lang="en-US" sz="4000" dirty="0"/>
              <a:t>null </a:t>
            </a:r>
            <a:r>
              <a:rPr lang="th-TH" sz="4000" dirty="0"/>
              <a:t>ทั้ง 2 ข้างให้ลบ </a:t>
            </a:r>
            <a:r>
              <a:rPr lang="en-US" sz="4000" dirty="0"/>
              <a:t>node </a:t>
            </a:r>
            <a:r>
              <a:rPr lang="th-TH" sz="4000" dirty="0"/>
              <a:t>นั้นออกได้เลย 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ทำซ้ำใน </a:t>
            </a:r>
            <a:r>
              <a:rPr lang="en-US" sz="4000" dirty="0"/>
              <a:t>child node </a:t>
            </a:r>
            <a:r>
              <a:rPr lang="th-TH" sz="4000" dirty="0"/>
              <a:t>ที่ถูกเลือกจนกระทั้งพบ </a:t>
            </a:r>
            <a:r>
              <a:rPr lang="en-US" sz="4000" dirty="0"/>
              <a:t>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3034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DB6-3A0C-FEF8-6109-036B1DCB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tree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1984F-2CA6-5026-4C06-BA8F6B6D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76" y="1803789"/>
            <a:ext cx="10949311" cy="4353730"/>
          </a:xfrm>
        </p:spPr>
        <p:txBody>
          <a:bodyPr>
            <a:normAutofit/>
          </a:bodyPr>
          <a:lstStyle/>
          <a:p>
            <a:r>
              <a:rPr lang="en-US" sz="4000" dirty="0"/>
              <a:t>Basic </a:t>
            </a:r>
            <a:r>
              <a:rPr lang="en-US" sz="4000" u="sng" dirty="0"/>
              <a:t>non-linear</a:t>
            </a:r>
            <a:r>
              <a:rPr lang="en-US" sz="4000" dirty="0"/>
              <a:t> data structural</a:t>
            </a:r>
          </a:p>
          <a:p>
            <a:r>
              <a:rPr lang="en-US" sz="4000" dirty="0"/>
              <a:t>Tree represents hierarchical structure</a:t>
            </a:r>
          </a:p>
          <a:p>
            <a:r>
              <a:rPr lang="en-US" sz="4000" dirty="0"/>
              <a:t>Each element contain data and several </a:t>
            </a:r>
            <a:r>
              <a:rPr lang="en-US" sz="4000" u="sng" dirty="0"/>
              <a:t>paths</a:t>
            </a:r>
            <a:r>
              <a:rPr lang="en-US" sz="4000" dirty="0"/>
              <a:t> to another </a:t>
            </a:r>
            <a:r>
              <a:rPr lang="en-US" sz="4000" u="sng" dirty="0"/>
              <a:t>members</a:t>
            </a:r>
          </a:p>
          <a:p>
            <a:r>
              <a:rPr lang="th-TH" sz="4000" dirty="0"/>
              <a:t>เป็น </a:t>
            </a:r>
            <a:r>
              <a:rPr lang="en-US" sz="4000" dirty="0"/>
              <a:t>structure </a:t>
            </a:r>
            <a:r>
              <a:rPr lang="th-TH" sz="4000" dirty="0"/>
              <a:t>พื้นฐานแบบ </a:t>
            </a:r>
            <a:r>
              <a:rPr lang="en-US" sz="4000" u="sng" dirty="0"/>
              <a:t>non-linear</a:t>
            </a:r>
            <a:endParaRPr lang="th-TH" sz="4000" u="sng" dirty="0"/>
          </a:p>
          <a:p>
            <a:r>
              <a:rPr lang="th-TH" sz="4000" dirty="0"/>
              <a:t>มีการเข้าถึงแบบเป็นชั้น </a:t>
            </a:r>
            <a:r>
              <a:rPr lang="en-US" sz="4000" dirty="0"/>
              <a:t>(hierarchy)</a:t>
            </a:r>
          </a:p>
          <a:p>
            <a:r>
              <a:rPr lang="th-TH" sz="4000" dirty="0"/>
              <a:t>สมาชิกแต่ละตัวจะเก็บ </a:t>
            </a:r>
            <a:r>
              <a:rPr lang="en-US" sz="4000" dirty="0"/>
              <a:t>data </a:t>
            </a:r>
            <a:r>
              <a:rPr lang="th-TH" sz="4000" dirty="0"/>
              <a:t>และ เส้นทางไปยัง สมาชิกตัวต่อไป </a:t>
            </a:r>
            <a:r>
              <a:rPr lang="en-US" sz="4000" dirty="0"/>
              <a:t>(</a:t>
            </a:r>
            <a:r>
              <a:rPr lang="th-TH" sz="4000" dirty="0"/>
              <a:t>มีได้หลายตัว</a:t>
            </a:r>
            <a:r>
              <a:rPr lang="en-US" sz="4000" dirty="0"/>
              <a:t>)</a:t>
            </a:r>
          </a:p>
          <a:p>
            <a:endParaRPr lang="en-US" sz="4000" dirty="0"/>
          </a:p>
          <a:p>
            <a:endParaRPr lang="th-TH" sz="4000" u="sng" dirty="0"/>
          </a:p>
        </p:txBody>
      </p:sp>
    </p:spTree>
    <p:extLst>
      <p:ext uri="{BB962C8B-B14F-4D97-AF65-F5344CB8AC3E}">
        <p14:creationId xmlns:p14="http://schemas.microsoft.com/office/powerpoint/2010/main" val="10178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39A0-6C95-270C-B2B4-E92ABF3A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Delete_left_first</a:t>
            </a:r>
            <a:r>
              <a:rPr lang="en-US" dirty="0"/>
              <a:t> example</a:t>
            </a:r>
            <a:endParaRPr lang="th-TH" dirty="0"/>
          </a:p>
        </p:txBody>
      </p:sp>
      <p:pic>
        <p:nvPicPr>
          <p:cNvPr id="8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DAE2E7AE-0F77-78D6-F6B0-DCC11CD59F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4" y="2838450"/>
            <a:ext cx="4241798" cy="24900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0969A-B6C2-F4F4-1D5F-2A78E6EB7525}"/>
              </a:ext>
            </a:extLst>
          </p:cNvPr>
          <p:cNvCxnSpPr>
            <a:cxnSpLocks/>
          </p:cNvCxnSpPr>
          <p:nvPr/>
        </p:nvCxnSpPr>
        <p:spPr>
          <a:xfrm flipH="1">
            <a:off x="3886200" y="3055709"/>
            <a:ext cx="323850" cy="421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1924AB-7102-60FA-114C-A2F7EE02EBA2}"/>
              </a:ext>
            </a:extLst>
          </p:cNvPr>
          <p:cNvSpPr txBox="1"/>
          <p:nvPr/>
        </p:nvSpPr>
        <p:spPr>
          <a:xfrm>
            <a:off x="3255718" y="2532489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H node</a:t>
            </a:r>
            <a:endParaRPr lang="th-TH" sz="2800" b="1" dirty="0"/>
          </a:p>
        </p:txBody>
      </p:sp>
      <p:pic>
        <p:nvPicPr>
          <p:cNvPr id="13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2DCC96BD-B876-0C4E-86F4-69F5B063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79" y="2532489"/>
            <a:ext cx="4705747" cy="279604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9C0624-85E7-9D09-0792-257AB4FA54E2}"/>
              </a:ext>
            </a:extLst>
          </p:cNvPr>
          <p:cNvSpPr/>
          <p:nvPr/>
        </p:nvSpPr>
        <p:spPr>
          <a:xfrm>
            <a:off x="5360322" y="3686175"/>
            <a:ext cx="981075" cy="6286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201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FDE6-2649-7F1F-88F4-DC52C3F9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  <a:endParaRPr lang="th-TH" dirty="0"/>
          </a:p>
        </p:txBody>
      </p:sp>
      <p:pic>
        <p:nvPicPr>
          <p:cNvPr id="4" name="Content Placeholder 4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97506657-67FC-5F3D-B027-5AAAA262A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5" y="1819275"/>
            <a:ext cx="3238179" cy="1924050"/>
          </a:xfrm>
          <a:prstGeom prst="rect">
            <a:avLst/>
          </a:prstGeom>
        </p:spPr>
      </p:pic>
      <p:pic>
        <p:nvPicPr>
          <p:cNvPr id="6" name="Picture 5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3FADC4DF-BFC1-D8A0-C4E1-E8C2C40F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4156235"/>
            <a:ext cx="3246194" cy="1928812"/>
          </a:xfrm>
          <a:prstGeom prst="rect">
            <a:avLst/>
          </a:prstGeom>
        </p:spPr>
      </p:pic>
      <p:pic>
        <p:nvPicPr>
          <p:cNvPr id="8" name="Picture 7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3B05008C-15DE-CA13-6F23-4D3AA220C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4156234"/>
            <a:ext cx="3246196" cy="1928813"/>
          </a:xfrm>
          <a:prstGeom prst="rect">
            <a:avLst/>
          </a:prstGeom>
        </p:spPr>
      </p:pic>
      <p:pic>
        <p:nvPicPr>
          <p:cNvPr id="10" name="Picture 9" descr="A picture containing text, pool ball, typewriter&#10;&#10;Description automatically generated">
            <a:extLst>
              <a:ext uri="{FF2B5EF4-FFF2-40B4-BE49-F238E27FC236}">
                <a16:creationId xmlns:a16="http://schemas.microsoft.com/office/drawing/2014/main" id="{5FC08443-4C68-86EA-E1C0-B63ADE7D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84" y="4156233"/>
            <a:ext cx="3246196" cy="19288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BBB91A-E23D-5A6E-0FE1-D90931E80A4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943424" y="5120641"/>
            <a:ext cx="6142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F84B0-69B1-41F0-FB9D-1B968D168475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803909" y="5120640"/>
            <a:ext cx="52157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A6B78D-210A-F4B6-CA27-2A99E2D11F6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320327" y="3743325"/>
            <a:ext cx="4008" cy="412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577D9C-79A9-36BA-DA08-29DFD23B3131}"/>
              </a:ext>
            </a:extLst>
          </p:cNvPr>
          <p:cNvCxnSpPr/>
          <p:nvPr/>
        </p:nvCxnSpPr>
        <p:spPr>
          <a:xfrm flipV="1">
            <a:off x="2590800" y="2495550"/>
            <a:ext cx="266700" cy="285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58A3D-A2EF-F348-F69D-89C38BE140C7}"/>
              </a:ext>
            </a:extLst>
          </p:cNvPr>
          <p:cNvCxnSpPr>
            <a:cxnSpLocks/>
          </p:cNvCxnSpPr>
          <p:nvPr/>
        </p:nvCxnSpPr>
        <p:spPr>
          <a:xfrm flipV="1">
            <a:off x="2400300" y="5381625"/>
            <a:ext cx="99733" cy="285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7EE67-F632-7C2F-482D-7B6CB262BB85}"/>
              </a:ext>
            </a:extLst>
          </p:cNvPr>
          <p:cNvCxnSpPr>
            <a:cxnSpLocks/>
          </p:cNvCxnSpPr>
          <p:nvPr/>
        </p:nvCxnSpPr>
        <p:spPr>
          <a:xfrm flipV="1">
            <a:off x="6148227" y="5607369"/>
            <a:ext cx="447675" cy="514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7DA111-AD66-21F7-5A36-EBA847470F5D}"/>
              </a:ext>
            </a:extLst>
          </p:cNvPr>
          <p:cNvCxnSpPr>
            <a:cxnSpLocks/>
          </p:cNvCxnSpPr>
          <p:nvPr/>
        </p:nvCxnSpPr>
        <p:spPr>
          <a:xfrm flipH="1" flipV="1">
            <a:off x="6157752" y="5667375"/>
            <a:ext cx="476250" cy="424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6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774F-8944-9CF2-66EB-21F69DF44F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2905" y="211138"/>
            <a:ext cx="1464945" cy="679450"/>
          </a:xfrm>
        </p:spPr>
        <p:txBody>
          <a:bodyPr>
            <a:normAutofit fontScale="90000"/>
          </a:bodyPr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7D50D-DC08-8810-726C-71C74CAAE4EC}"/>
              </a:ext>
            </a:extLst>
          </p:cNvPr>
          <p:cNvSpPr txBox="1"/>
          <p:nvPr/>
        </p:nvSpPr>
        <p:spPr>
          <a:xfrm>
            <a:off x="1925955" y="277813"/>
            <a:ext cx="94087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left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ndoe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replace with right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ndoe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-&gt;right)-&gt;data;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delete node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from_left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7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6EDC-FB86-F08A-7413-22AF657C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F70E-EFEF-095D-0829-7351AD2F376F}"/>
              </a:ext>
            </a:extLst>
          </p:cNvPr>
          <p:cNvSpPr txBox="1"/>
          <p:nvPr/>
        </p:nvSpPr>
        <p:spPr>
          <a:xfrm>
            <a:off x="3354705" y="2421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(root-&gt;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right,root,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2623E-1B81-AEC9-963B-08CC03A42A08}"/>
              </a:ext>
            </a:extLst>
          </p:cNvPr>
          <p:cNvSpPr txBox="1"/>
          <p:nvPr/>
        </p:nvSpPr>
        <p:spPr>
          <a:xfrm>
            <a:off x="304802" y="3634621"/>
            <a:ext cx="34385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__B__           __H__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       D       G       I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/ \     / \     / \     / \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   M   E   M   O   F   J   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DAC73-1C36-B8FB-A28C-8611DA7D736E}"/>
              </a:ext>
            </a:extLst>
          </p:cNvPr>
          <p:cNvCxnSpPr>
            <a:cxnSpLocks/>
          </p:cNvCxnSpPr>
          <p:nvPr/>
        </p:nvCxnSpPr>
        <p:spPr>
          <a:xfrm flipH="1">
            <a:off x="2921047" y="3990975"/>
            <a:ext cx="514350" cy="4056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24FFE-B716-6497-4264-C5124FDD9220}"/>
              </a:ext>
            </a:extLst>
          </p:cNvPr>
          <p:cNvSpPr txBox="1"/>
          <p:nvPr/>
        </p:nvSpPr>
        <p:spPr>
          <a:xfrm>
            <a:off x="2717893" y="358735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this</a:t>
            </a:r>
            <a:endParaRPr lang="th-TH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4971B-C391-1C78-4EFC-A4EE0065C298}"/>
              </a:ext>
            </a:extLst>
          </p:cNvPr>
          <p:cNvSpPr txBox="1"/>
          <p:nvPr/>
        </p:nvSpPr>
        <p:spPr>
          <a:xfrm>
            <a:off x="3638550" y="3142179"/>
            <a:ext cx="3867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______A______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__B__           __G__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       D       O       I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/ \     / \       \     /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   M   E   M       F   J   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3F8A81-61FF-A133-43CE-18AAA23F5D1B}"/>
              </a:ext>
            </a:extLst>
          </p:cNvPr>
          <p:cNvSpPr txBox="1"/>
          <p:nvPr/>
        </p:nvSpPr>
        <p:spPr>
          <a:xfrm>
            <a:off x="7708853" y="3365598"/>
            <a:ext cx="4145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__C__           __G__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       D       O       I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\     / \       \     / \</a:t>
            </a:r>
          </a:p>
          <a:p>
            <a:r>
              <a:rPr lang="pt-B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M   E   M       F   J   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9EBA8-760E-F44E-AF68-EA9482BD6A6E}"/>
              </a:ext>
            </a:extLst>
          </p:cNvPr>
          <p:cNvSpPr txBox="1"/>
          <p:nvPr/>
        </p:nvSpPr>
        <p:spPr>
          <a:xfrm>
            <a:off x="6178667" y="2880569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Delete this</a:t>
            </a:r>
            <a:endParaRPr lang="th-TH" sz="28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518102-B60F-2099-C81B-1529015E2B13}"/>
              </a:ext>
            </a:extLst>
          </p:cNvPr>
          <p:cNvCxnSpPr>
            <a:cxnSpLocks/>
          </p:cNvCxnSpPr>
          <p:nvPr/>
        </p:nvCxnSpPr>
        <p:spPr>
          <a:xfrm flipH="1">
            <a:off x="5696089" y="3317410"/>
            <a:ext cx="514350" cy="4056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8B5C5C-840F-6B93-661F-07D5AC117614}"/>
              </a:ext>
            </a:extLst>
          </p:cNvPr>
          <p:cNvSpPr txBox="1"/>
          <p:nvPr/>
        </p:nvSpPr>
        <p:spPr>
          <a:xfrm>
            <a:off x="8112242" y="3132744"/>
            <a:ext cx="386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delete_left_first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C0151-F195-DDB5-3C20-434AD63D7DC4}"/>
              </a:ext>
            </a:extLst>
          </p:cNvPr>
          <p:cNvSpPr txBox="1"/>
          <p:nvPr/>
        </p:nvSpPr>
        <p:spPr>
          <a:xfrm>
            <a:off x="1552191" y="3317410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original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359046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DA34-329E-F912-732F-ABF1451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Delete_right_first</a:t>
            </a:r>
            <a:r>
              <a:rPr lang="en-US" dirty="0"/>
              <a:t>(node) same as left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4C64-92C1-9BAD-5F7E-D2C1F666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5" y="1950631"/>
            <a:ext cx="6608445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same as left first but change priority to right first</a:t>
            </a:r>
          </a:p>
          <a:p>
            <a:r>
              <a:rPr lang="en-US" sz="4000" dirty="0"/>
              <a:t>- </a:t>
            </a:r>
            <a:r>
              <a:rPr lang="th-TH" sz="4000" dirty="0"/>
              <a:t>เหมือนกันกับ </a:t>
            </a:r>
            <a:r>
              <a:rPr lang="en-US" sz="4000" dirty="0"/>
              <a:t>left first </a:t>
            </a:r>
            <a:r>
              <a:rPr lang="th-TH" sz="4000" dirty="0"/>
              <a:t>แต่เปลี่ยนความสำคัญ </a:t>
            </a:r>
            <a:r>
              <a:rPr lang="en-US" sz="4000" dirty="0"/>
              <a:t>(</a:t>
            </a:r>
            <a:r>
              <a:rPr lang="en-US" sz="4000" dirty="0" err="1"/>
              <a:t>piority</a:t>
            </a:r>
            <a:r>
              <a:rPr lang="en-US" sz="4000" dirty="0"/>
              <a:t>) </a:t>
            </a:r>
            <a:r>
              <a:rPr lang="th-TH" sz="4000" dirty="0"/>
              <a:t>เป็นด้านขวาก่อน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7A192-E4F2-8DA6-A31C-883ABCD8CE13}"/>
              </a:ext>
            </a:extLst>
          </p:cNvPr>
          <p:cNvSpPr txBox="1"/>
          <p:nvPr/>
        </p:nvSpPr>
        <p:spPr>
          <a:xfrm>
            <a:off x="0" y="47296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delete_right_first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(root-&gt;left);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397B2-0E47-B2C7-6368-E070B1D3DA52}"/>
              </a:ext>
            </a:extLst>
          </p:cNvPr>
          <p:cNvSpPr txBox="1"/>
          <p:nvPr/>
        </p:nvSpPr>
        <p:spPr>
          <a:xfrm>
            <a:off x="7677151" y="1737360"/>
            <a:ext cx="408813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__C__           __G__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l       D       O       I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\  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M       F   J   K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 ______B______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/        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__D__           __G__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/     \         /    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l       M       O       I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\     /         \     / \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M   E           F   J   K </a:t>
            </a:r>
          </a:p>
        </p:txBody>
      </p:sp>
    </p:spTree>
    <p:extLst>
      <p:ext uri="{BB962C8B-B14F-4D97-AF65-F5344CB8AC3E}">
        <p14:creationId xmlns:p14="http://schemas.microsoft.com/office/powerpoint/2010/main" val="293624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051F-08A4-2920-3131-5AD82167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</a:t>
            </a:r>
            <a:endParaRPr lang="th-TH" dirty="0"/>
          </a:p>
        </p:txBody>
      </p:sp>
      <p:pic>
        <p:nvPicPr>
          <p:cNvPr id="9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247242F-3A4B-3050-4679-60016523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09" y="2175722"/>
            <a:ext cx="4018822" cy="23878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F412D2-5DFD-47ED-9357-61BAB6DDE099}"/>
              </a:ext>
            </a:extLst>
          </p:cNvPr>
          <p:cNvSpPr txBox="1"/>
          <p:nvPr/>
        </p:nvSpPr>
        <p:spPr>
          <a:xfrm>
            <a:off x="610718" y="1971049"/>
            <a:ext cx="71910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There are several way to one-way traverse (discovery) in tree (unlike linear structure such as linked list or array)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  <a:p>
            <a:pPr marL="285750" indent="-285750">
              <a:buFontTx/>
              <a:buChar char="-"/>
            </a:pPr>
            <a:r>
              <a:rPr lang="th-TH" sz="4000" dirty="0"/>
              <a:t>มากกว่า 1 วิธีในการท่องไปใน </a:t>
            </a:r>
            <a:r>
              <a:rPr lang="en-US" sz="4000" dirty="0"/>
              <a:t>structure </a:t>
            </a:r>
            <a:r>
              <a:rPr lang="th-TH" sz="4000" dirty="0"/>
              <a:t>แบบ </a:t>
            </a:r>
            <a:r>
              <a:rPr lang="en-US" sz="4000" dirty="0"/>
              <a:t>tree (</a:t>
            </a:r>
            <a:r>
              <a:rPr lang="th-TH" sz="4000" dirty="0"/>
              <a:t>ไม่เหมือนใน </a:t>
            </a:r>
            <a:r>
              <a:rPr lang="en-US" sz="4000" dirty="0"/>
              <a:t>linear structure </a:t>
            </a:r>
            <a:r>
              <a:rPr lang="th-TH" sz="4000" dirty="0"/>
              <a:t>เช่น </a:t>
            </a:r>
            <a:r>
              <a:rPr lang="en-US" sz="4000" dirty="0"/>
              <a:t>linked list or array)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022096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051F-08A4-2920-3131-5AD82167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(example)</a:t>
            </a:r>
            <a:endParaRPr lang="th-TH" dirty="0"/>
          </a:p>
        </p:txBody>
      </p:sp>
      <p:pic>
        <p:nvPicPr>
          <p:cNvPr id="9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247242F-3A4B-3050-4679-60016523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57" y="1867391"/>
            <a:ext cx="5475223" cy="3253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CD616-5C58-DB5F-CEA4-10A8CA656905}"/>
              </a:ext>
            </a:extLst>
          </p:cNvPr>
          <p:cNvSpPr txBox="1"/>
          <p:nvPr/>
        </p:nvSpPr>
        <p:spPr>
          <a:xfrm>
            <a:off x="1097280" y="1867391"/>
            <a:ext cx="34563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Left first traverse </a:t>
            </a:r>
          </a:p>
          <a:p>
            <a:r>
              <a:rPr lang="en-US" sz="4400" dirty="0"/>
              <a:t>or </a:t>
            </a:r>
          </a:p>
          <a:p>
            <a:r>
              <a:rPr lang="en-US" sz="4400" b="1" dirty="0">
                <a:solidFill>
                  <a:srgbClr val="000CF6"/>
                </a:solidFill>
              </a:rPr>
              <a:t>Right first traverse</a:t>
            </a:r>
            <a:endParaRPr lang="th-TH" sz="4400" b="1" dirty="0">
              <a:solidFill>
                <a:srgbClr val="000CF6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C30158-7AAC-A05F-7658-0B85DDE62718}"/>
              </a:ext>
            </a:extLst>
          </p:cNvPr>
          <p:cNvCxnSpPr>
            <a:cxnSpLocks/>
          </p:cNvCxnSpPr>
          <p:nvPr/>
        </p:nvCxnSpPr>
        <p:spPr>
          <a:xfrm flipH="1">
            <a:off x="7241936" y="2295645"/>
            <a:ext cx="687897" cy="444617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C1C7EE-754B-8D29-59A0-667ECA240831}"/>
              </a:ext>
            </a:extLst>
          </p:cNvPr>
          <p:cNvCxnSpPr>
            <a:cxnSpLocks/>
          </p:cNvCxnSpPr>
          <p:nvPr/>
        </p:nvCxnSpPr>
        <p:spPr>
          <a:xfrm flipH="1">
            <a:off x="6409189" y="3222819"/>
            <a:ext cx="243281" cy="271197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52763-1D2D-11D0-B8E5-A21B6FDD5A0C}"/>
              </a:ext>
            </a:extLst>
          </p:cNvPr>
          <p:cNvCxnSpPr>
            <a:cxnSpLocks/>
          </p:cNvCxnSpPr>
          <p:nvPr/>
        </p:nvCxnSpPr>
        <p:spPr>
          <a:xfrm flipH="1">
            <a:off x="5922628" y="4086885"/>
            <a:ext cx="100667" cy="310393"/>
          </a:xfrm>
          <a:prstGeom prst="straightConnector1">
            <a:avLst/>
          </a:prstGeom>
          <a:ln w="381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C898D4-E930-9F25-A026-457DE241704B}"/>
              </a:ext>
            </a:extLst>
          </p:cNvPr>
          <p:cNvSpPr txBox="1"/>
          <p:nvPr/>
        </p:nvSpPr>
        <p:spPr>
          <a:xfrm>
            <a:off x="7946611" y="160578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C3C2F-CA56-C490-F3AB-378A56A8271D}"/>
              </a:ext>
            </a:extLst>
          </p:cNvPr>
          <p:cNvSpPr txBox="1"/>
          <p:nvPr/>
        </p:nvSpPr>
        <p:spPr>
          <a:xfrm>
            <a:off x="6569650" y="2478652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A277E-D236-6BB5-594E-695D9B58D679}"/>
              </a:ext>
            </a:extLst>
          </p:cNvPr>
          <p:cNvSpPr txBox="1"/>
          <p:nvPr/>
        </p:nvSpPr>
        <p:spPr>
          <a:xfrm>
            <a:off x="5825252" y="3283163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513D6-0008-0691-10FC-C5DD3FC021C0}"/>
              </a:ext>
            </a:extLst>
          </p:cNvPr>
          <p:cNvSpPr txBox="1"/>
          <p:nvPr/>
        </p:nvSpPr>
        <p:spPr>
          <a:xfrm>
            <a:off x="5362339" y="485903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th-TH" sz="2800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BAAEAE-30D1-8EF5-0231-C982792E7659}"/>
              </a:ext>
            </a:extLst>
          </p:cNvPr>
          <p:cNvCxnSpPr>
            <a:cxnSpLocks/>
          </p:cNvCxnSpPr>
          <p:nvPr/>
        </p:nvCxnSpPr>
        <p:spPr>
          <a:xfrm>
            <a:off x="8816829" y="2262089"/>
            <a:ext cx="682872" cy="444617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B5035-0265-9C86-0F3A-634A69A95906}"/>
              </a:ext>
            </a:extLst>
          </p:cNvPr>
          <p:cNvCxnSpPr>
            <a:cxnSpLocks/>
          </p:cNvCxnSpPr>
          <p:nvPr/>
        </p:nvCxnSpPr>
        <p:spPr>
          <a:xfrm>
            <a:off x="10083567" y="3222819"/>
            <a:ext cx="303130" cy="321954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D6EF1-660A-D5FF-BBDB-7A550F92F805}"/>
              </a:ext>
            </a:extLst>
          </p:cNvPr>
          <p:cNvCxnSpPr>
            <a:cxnSpLocks/>
          </p:cNvCxnSpPr>
          <p:nvPr/>
        </p:nvCxnSpPr>
        <p:spPr>
          <a:xfrm>
            <a:off x="10771464" y="4086885"/>
            <a:ext cx="92279" cy="310393"/>
          </a:xfrm>
          <a:prstGeom prst="straightConnector1">
            <a:avLst/>
          </a:prstGeom>
          <a:ln w="38100">
            <a:solidFill>
              <a:srgbClr val="000C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1A8714-6DB4-5BE9-72C1-F77DF71498A1}"/>
              </a:ext>
            </a:extLst>
          </p:cNvPr>
          <p:cNvCxnSpPr>
            <a:cxnSpLocks/>
          </p:cNvCxnSpPr>
          <p:nvPr/>
        </p:nvCxnSpPr>
        <p:spPr>
          <a:xfrm>
            <a:off x="6530829" y="4067993"/>
            <a:ext cx="121641" cy="329285"/>
          </a:xfrm>
          <a:prstGeom prst="straightConnector1">
            <a:avLst/>
          </a:prstGeom>
          <a:ln w="38100">
            <a:solidFill>
              <a:srgbClr val="F6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6A084BF-F1B7-68DA-B55D-CE163B232BC2}"/>
              </a:ext>
            </a:extLst>
          </p:cNvPr>
          <p:cNvCxnSpPr>
            <a:cxnSpLocks/>
          </p:cNvCxnSpPr>
          <p:nvPr/>
        </p:nvCxnSpPr>
        <p:spPr>
          <a:xfrm>
            <a:off x="7323589" y="3214430"/>
            <a:ext cx="279073" cy="316173"/>
          </a:xfrm>
          <a:prstGeom prst="straightConnector1">
            <a:avLst/>
          </a:prstGeom>
          <a:ln w="38100">
            <a:solidFill>
              <a:srgbClr val="F6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8596CF-FB5F-2733-6498-7D1B3B2FC114}"/>
              </a:ext>
            </a:extLst>
          </p:cNvPr>
          <p:cNvCxnSpPr>
            <a:cxnSpLocks/>
          </p:cNvCxnSpPr>
          <p:nvPr/>
        </p:nvCxnSpPr>
        <p:spPr>
          <a:xfrm flipH="1">
            <a:off x="10150679" y="4119383"/>
            <a:ext cx="124506" cy="319840"/>
          </a:xfrm>
          <a:prstGeom prst="straightConnector1">
            <a:avLst/>
          </a:prstGeom>
          <a:ln w="38100">
            <a:solidFill>
              <a:srgbClr val="000CF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3A0AD9-A8D2-FA53-0799-94E43BAB98AC}"/>
              </a:ext>
            </a:extLst>
          </p:cNvPr>
          <p:cNvCxnSpPr>
            <a:cxnSpLocks/>
          </p:cNvCxnSpPr>
          <p:nvPr/>
        </p:nvCxnSpPr>
        <p:spPr>
          <a:xfrm flipH="1">
            <a:off x="9158265" y="3214430"/>
            <a:ext cx="262572" cy="316173"/>
          </a:xfrm>
          <a:prstGeom prst="straightConnector1">
            <a:avLst/>
          </a:prstGeom>
          <a:ln w="38100">
            <a:solidFill>
              <a:srgbClr val="000CF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06BDE4-762F-44A2-C8BE-856FB3D488E6}"/>
              </a:ext>
            </a:extLst>
          </p:cNvPr>
          <p:cNvSpPr txBox="1"/>
          <p:nvPr/>
        </p:nvSpPr>
        <p:spPr>
          <a:xfrm>
            <a:off x="8463073" y="1605781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1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08FFE4-3FB0-0AD0-20CA-7455D9DE7190}"/>
              </a:ext>
            </a:extLst>
          </p:cNvPr>
          <p:cNvSpPr txBox="1"/>
          <p:nvPr/>
        </p:nvSpPr>
        <p:spPr>
          <a:xfrm>
            <a:off x="9762645" y="2458963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2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0AAC62-3301-7B78-F9FE-565F5328BA78}"/>
              </a:ext>
            </a:extLst>
          </p:cNvPr>
          <p:cNvSpPr txBox="1"/>
          <p:nvPr/>
        </p:nvSpPr>
        <p:spPr>
          <a:xfrm>
            <a:off x="10638740" y="323240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3</a:t>
            </a:r>
            <a:endParaRPr lang="th-TH" sz="2800" b="1" dirty="0">
              <a:solidFill>
                <a:srgbClr val="000CF6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B7A1C5-0D5F-4835-D75B-FFB62FDF6BD4}"/>
              </a:ext>
            </a:extLst>
          </p:cNvPr>
          <p:cNvCxnSpPr/>
          <p:nvPr/>
        </p:nvCxnSpPr>
        <p:spPr>
          <a:xfrm>
            <a:off x="1308683" y="4565058"/>
            <a:ext cx="1241570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C7A188-DE8A-E665-9F3F-92F5D7B851ED}"/>
              </a:ext>
            </a:extLst>
          </p:cNvPr>
          <p:cNvCxnSpPr/>
          <p:nvPr/>
        </p:nvCxnSpPr>
        <p:spPr>
          <a:xfrm>
            <a:off x="1308683" y="5138818"/>
            <a:ext cx="124157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3329ED7-EB78-C877-B69D-DDFFF1B60CBA}"/>
              </a:ext>
            </a:extLst>
          </p:cNvPr>
          <p:cNvSpPr txBox="1"/>
          <p:nvPr/>
        </p:nvSpPr>
        <p:spPr>
          <a:xfrm>
            <a:off x="2699789" y="4352849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Primary rule</a:t>
            </a:r>
            <a:endParaRPr lang="th-TH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0E10D-000D-EFCA-6931-6757E2ED5A04}"/>
              </a:ext>
            </a:extLst>
          </p:cNvPr>
          <p:cNvSpPr txBox="1"/>
          <p:nvPr/>
        </p:nvSpPr>
        <p:spPr>
          <a:xfrm>
            <a:off x="2700776" y="4882772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Secondly rule</a:t>
            </a:r>
            <a:endParaRPr lang="th-TH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903827-BF4B-CD5F-1549-06F3C4EA1E4B}"/>
              </a:ext>
            </a:extLst>
          </p:cNvPr>
          <p:cNvSpPr txBox="1"/>
          <p:nvPr/>
        </p:nvSpPr>
        <p:spPr>
          <a:xfrm>
            <a:off x="1122447" y="553673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A,B,C,L,M,D,E,N,H,G,O,F,I,J,K</a:t>
            </a:r>
            <a:endParaRPr lang="th-TH" sz="3600" b="1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5A76F9-D84E-AFCE-605F-EE83A992FC84}"/>
              </a:ext>
            </a:extLst>
          </p:cNvPr>
          <p:cNvSpPr txBox="1"/>
          <p:nvPr/>
        </p:nvSpPr>
        <p:spPr>
          <a:xfrm>
            <a:off x="6293806" y="491906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5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CD663-1182-D076-49DD-486ACF327F92}"/>
              </a:ext>
            </a:extLst>
          </p:cNvPr>
          <p:cNvSpPr txBox="1"/>
          <p:nvPr/>
        </p:nvSpPr>
        <p:spPr>
          <a:xfrm>
            <a:off x="7112495" y="3594519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  <a:endParaRPr lang="th-TH" sz="2800" b="1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77E234-2261-17BF-FA06-30433B3A549C}"/>
              </a:ext>
            </a:extLst>
          </p:cNvPr>
          <p:cNvSpPr txBox="1"/>
          <p:nvPr/>
        </p:nvSpPr>
        <p:spPr>
          <a:xfrm>
            <a:off x="10959662" y="4877208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4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A32952-AFB8-20F5-CB09-9DAE1535104F}"/>
              </a:ext>
            </a:extLst>
          </p:cNvPr>
          <p:cNvSpPr txBox="1"/>
          <p:nvPr/>
        </p:nvSpPr>
        <p:spPr>
          <a:xfrm>
            <a:off x="10150679" y="4919066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5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50F049-3E16-B1F8-F954-7CE347ACB350}"/>
              </a:ext>
            </a:extLst>
          </p:cNvPr>
          <p:cNvSpPr txBox="1"/>
          <p:nvPr/>
        </p:nvSpPr>
        <p:spPr>
          <a:xfrm>
            <a:off x="9286962" y="361129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CF6"/>
                </a:solidFill>
              </a:rPr>
              <a:t>6</a:t>
            </a:r>
            <a:endParaRPr lang="th-TH" sz="2800" b="1" dirty="0">
              <a:solidFill>
                <a:srgbClr val="000CF6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C25DB4-FB3B-DFE0-E161-C1209C22907E}"/>
              </a:ext>
            </a:extLst>
          </p:cNvPr>
          <p:cNvSpPr txBox="1"/>
          <p:nvPr/>
        </p:nvSpPr>
        <p:spPr>
          <a:xfrm>
            <a:off x="6670314" y="5533694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CF6"/>
                </a:solidFill>
              </a:rPr>
              <a:t>A-&gt;</a:t>
            </a:r>
            <a:endParaRPr lang="th-TH" sz="3600" b="1" dirty="0">
              <a:solidFill>
                <a:srgbClr val="000C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6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E15-F3F2-6D23-CD8B-724AF586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traversal (recursively name)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7333-7863-F106-38B1-022F7267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55" y="1845734"/>
            <a:ext cx="10176625" cy="4023360"/>
          </a:xfrm>
        </p:spPr>
        <p:txBody>
          <a:bodyPr>
            <a:normAutofit/>
          </a:bodyPr>
          <a:lstStyle/>
          <a:p>
            <a:r>
              <a:rPr lang="en-US" sz="4000" dirty="0"/>
              <a:t>If we want to travel to all node from root to leaf from left to right, it is only one path (left most recursively path)</a:t>
            </a:r>
          </a:p>
          <a:p>
            <a:endParaRPr lang="en-US" sz="4000" dirty="0"/>
          </a:p>
          <a:p>
            <a:r>
              <a:rPr lang="th-TH" sz="4000" dirty="0"/>
              <a:t>หากเราต้องการสำรวจทุก </a:t>
            </a:r>
            <a:r>
              <a:rPr lang="en-US" sz="4000" dirty="0"/>
              <a:t>node </a:t>
            </a:r>
            <a:r>
              <a:rPr lang="th-TH" sz="4000" dirty="0"/>
              <a:t>จาก </a:t>
            </a:r>
            <a:r>
              <a:rPr lang="en-US" sz="4000" dirty="0"/>
              <a:t>root </a:t>
            </a:r>
            <a:r>
              <a:rPr lang="th-TH" sz="4000" dirty="0"/>
              <a:t>ไปยัง </a:t>
            </a:r>
            <a:r>
              <a:rPr lang="en-US" sz="4000" dirty="0"/>
              <a:t>leaf </a:t>
            </a:r>
            <a:r>
              <a:rPr lang="th-TH" sz="4000" dirty="0"/>
              <a:t>จากซ้ายไปขวา</a:t>
            </a:r>
            <a:r>
              <a:rPr lang="en-US" sz="4000" dirty="0"/>
              <a:t> </a:t>
            </a:r>
            <a:r>
              <a:rPr lang="th-TH" sz="4000" dirty="0"/>
              <a:t>จะมีเส้นทางเดียวเท่านั้น </a:t>
            </a:r>
            <a:r>
              <a:rPr lang="en-US" sz="4000" dirty="0"/>
              <a:t>(left most recursively path)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5695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4BB4EE1A-7353-F927-2E22-D95AE61C0A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75" y="679813"/>
            <a:ext cx="8724833" cy="51840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E40F19-8CF3-07BF-1CE4-682880214C03}"/>
              </a:ext>
            </a:extLst>
          </p:cNvPr>
          <p:cNvCxnSpPr>
            <a:cxnSpLocks/>
          </p:cNvCxnSpPr>
          <p:nvPr/>
        </p:nvCxnSpPr>
        <p:spPr>
          <a:xfrm flipH="1">
            <a:off x="4974672" y="1212210"/>
            <a:ext cx="1300293" cy="8347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5631A-86BA-10A3-A6C3-468103D8C113}"/>
              </a:ext>
            </a:extLst>
          </p:cNvPr>
          <p:cNvCxnSpPr>
            <a:cxnSpLocks/>
          </p:cNvCxnSpPr>
          <p:nvPr/>
        </p:nvCxnSpPr>
        <p:spPr>
          <a:xfrm flipH="1">
            <a:off x="3665989" y="2818701"/>
            <a:ext cx="411061" cy="453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2258EC-0BCE-F0F6-4AD6-BF0B95B69194}"/>
              </a:ext>
            </a:extLst>
          </p:cNvPr>
          <p:cNvCxnSpPr>
            <a:cxnSpLocks/>
          </p:cNvCxnSpPr>
          <p:nvPr/>
        </p:nvCxnSpPr>
        <p:spPr>
          <a:xfrm flipH="1">
            <a:off x="2939606" y="4253218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DAA253-FCB8-7ABD-6F63-D968278DDF94}"/>
              </a:ext>
            </a:extLst>
          </p:cNvPr>
          <p:cNvCxnSpPr>
            <a:cxnSpLocks/>
          </p:cNvCxnSpPr>
          <p:nvPr/>
        </p:nvCxnSpPr>
        <p:spPr>
          <a:xfrm flipV="1">
            <a:off x="3263317" y="4362275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A393DC-8963-8E15-5E0D-478F3CA72D8A}"/>
              </a:ext>
            </a:extLst>
          </p:cNvPr>
          <p:cNvCxnSpPr>
            <a:cxnSpLocks/>
          </p:cNvCxnSpPr>
          <p:nvPr/>
        </p:nvCxnSpPr>
        <p:spPr>
          <a:xfrm>
            <a:off x="3718997" y="4362275"/>
            <a:ext cx="72827" cy="4362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7BD8B2-ECD6-E60B-713E-78EEB03597EF}"/>
              </a:ext>
            </a:extLst>
          </p:cNvPr>
          <p:cNvCxnSpPr>
            <a:cxnSpLocks/>
          </p:cNvCxnSpPr>
          <p:nvPr/>
        </p:nvCxnSpPr>
        <p:spPr>
          <a:xfrm flipH="1" flipV="1">
            <a:off x="3993160" y="4253218"/>
            <a:ext cx="83890" cy="4530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3ECC23-2BD1-E1A3-065D-9310FF5C2646}"/>
              </a:ext>
            </a:extLst>
          </p:cNvPr>
          <p:cNvCxnSpPr>
            <a:cxnSpLocks/>
          </p:cNvCxnSpPr>
          <p:nvPr/>
        </p:nvCxnSpPr>
        <p:spPr>
          <a:xfrm>
            <a:off x="796826" y="576189"/>
            <a:ext cx="0" cy="853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C8BCC-FF53-8D02-CD7C-C9D15DC6F859}"/>
              </a:ext>
            </a:extLst>
          </p:cNvPr>
          <p:cNvCxnSpPr>
            <a:cxnSpLocks/>
          </p:cNvCxnSpPr>
          <p:nvPr/>
        </p:nvCxnSpPr>
        <p:spPr>
          <a:xfrm flipV="1">
            <a:off x="796826" y="1957145"/>
            <a:ext cx="0" cy="99578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F893E4-746F-0D09-05BA-2A3E8C5931FE}"/>
              </a:ext>
            </a:extLst>
          </p:cNvPr>
          <p:cNvSpPr txBox="1"/>
          <p:nvPr/>
        </p:nvSpPr>
        <p:spPr>
          <a:xfrm>
            <a:off x="1200036" y="411366"/>
            <a:ext cx="1252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Deeper</a:t>
            </a:r>
          </a:p>
          <a:p>
            <a:pPr algn="ctr"/>
            <a:r>
              <a:rPr lang="en-US" sz="3600" b="1" dirty="0"/>
              <a:t>(GO)</a:t>
            </a:r>
            <a:endParaRPr lang="th-TH" sz="3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CB5C4E-B1C1-07E6-108C-470051CE7011}"/>
              </a:ext>
            </a:extLst>
          </p:cNvPr>
          <p:cNvSpPr txBox="1"/>
          <p:nvPr/>
        </p:nvSpPr>
        <p:spPr>
          <a:xfrm>
            <a:off x="1077862" y="1856833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Shallower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(return)</a:t>
            </a:r>
            <a:endParaRPr lang="th-TH" sz="36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B098B1-2A95-78E5-2CB1-C1FB7CBD0EA1}"/>
              </a:ext>
            </a:extLst>
          </p:cNvPr>
          <p:cNvCxnSpPr>
            <a:cxnSpLocks/>
          </p:cNvCxnSpPr>
          <p:nvPr/>
        </p:nvCxnSpPr>
        <p:spPr>
          <a:xfrm flipV="1">
            <a:off x="4077050" y="3095538"/>
            <a:ext cx="297809" cy="42783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08ED4A-7403-04D8-9C0F-1E86A4AAB251}"/>
              </a:ext>
            </a:extLst>
          </p:cNvPr>
          <p:cNvCxnSpPr>
            <a:cxnSpLocks/>
          </p:cNvCxnSpPr>
          <p:nvPr/>
        </p:nvCxnSpPr>
        <p:spPr>
          <a:xfrm>
            <a:off x="4974672" y="3045279"/>
            <a:ext cx="327170" cy="478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DBF7EC-6B6E-FF63-C00C-E9BD02D7B41D}"/>
              </a:ext>
            </a:extLst>
          </p:cNvPr>
          <p:cNvCxnSpPr>
            <a:cxnSpLocks/>
          </p:cNvCxnSpPr>
          <p:nvPr/>
        </p:nvCxnSpPr>
        <p:spPr>
          <a:xfrm flipH="1">
            <a:off x="5168280" y="4253218"/>
            <a:ext cx="252614" cy="4950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03057E-0C85-577E-E313-0E063267CA62}"/>
              </a:ext>
            </a:extLst>
          </p:cNvPr>
          <p:cNvCxnSpPr>
            <a:cxnSpLocks/>
          </p:cNvCxnSpPr>
          <p:nvPr/>
        </p:nvCxnSpPr>
        <p:spPr>
          <a:xfrm flipV="1">
            <a:off x="5491991" y="4404295"/>
            <a:ext cx="196812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6CF277-33FD-CB46-5FC1-C88F58362213}"/>
              </a:ext>
            </a:extLst>
          </p:cNvPr>
          <p:cNvCxnSpPr>
            <a:cxnSpLocks/>
          </p:cNvCxnSpPr>
          <p:nvPr/>
        </p:nvCxnSpPr>
        <p:spPr>
          <a:xfrm>
            <a:off x="5912783" y="4362275"/>
            <a:ext cx="107715" cy="4782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6C5363-D475-ACB7-0623-709A98459A4F}"/>
              </a:ext>
            </a:extLst>
          </p:cNvPr>
          <p:cNvCxnSpPr>
            <a:cxnSpLocks/>
          </p:cNvCxnSpPr>
          <p:nvPr/>
        </p:nvCxnSpPr>
        <p:spPr>
          <a:xfrm flipH="1" flipV="1">
            <a:off x="6163110" y="4253218"/>
            <a:ext cx="142614" cy="49502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CFCECC-CC73-E457-F0D9-5BFD3B8E76ED}"/>
              </a:ext>
            </a:extLst>
          </p:cNvPr>
          <p:cNvCxnSpPr>
            <a:cxnSpLocks/>
          </p:cNvCxnSpPr>
          <p:nvPr/>
        </p:nvCxnSpPr>
        <p:spPr>
          <a:xfrm flipH="1">
            <a:off x="7416405" y="4261568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637332-B5AA-51EF-2648-D9ACD575621C}"/>
              </a:ext>
            </a:extLst>
          </p:cNvPr>
          <p:cNvCxnSpPr>
            <a:cxnSpLocks/>
          </p:cNvCxnSpPr>
          <p:nvPr/>
        </p:nvCxnSpPr>
        <p:spPr>
          <a:xfrm flipV="1">
            <a:off x="7726839" y="4362275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CB7BD6-4EB7-5018-6CE6-7712C8D6CBE2}"/>
              </a:ext>
            </a:extLst>
          </p:cNvPr>
          <p:cNvCxnSpPr>
            <a:cxnSpLocks/>
          </p:cNvCxnSpPr>
          <p:nvPr/>
        </p:nvCxnSpPr>
        <p:spPr>
          <a:xfrm>
            <a:off x="8083372" y="4362275"/>
            <a:ext cx="131176" cy="4529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F8A322-65FD-E6D8-C4D7-EE2650B26431}"/>
              </a:ext>
            </a:extLst>
          </p:cNvPr>
          <p:cNvCxnSpPr>
            <a:cxnSpLocks/>
          </p:cNvCxnSpPr>
          <p:nvPr/>
        </p:nvCxnSpPr>
        <p:spPr>
          <a:xfrm flipH="1" flipV="1">
            <a:off x="8368597" y="4253218"/>
            <a:ext cx="131177" cy="46970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24699F-462E-5950-9A13-BD7F4FF5EA00}"/>
              </a:ext>
            </a:extLst>
          </p:cNvPr>
          <p:cNvCxnSpPr>
            <a:cxnSpLocks/>
          </p:cNvCxnSpPr>
          <p:nvPr/>
        </p:nvCxnSpPr>
        <p:spPr>
          <a:xfrm flipH="1">
            <a:off x="9745561" y="4253406"/>
            <a:ext cx="181099" cy="45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4B81134-1705-FBF6-3A52-32959BEB6F91}"/>
              </a:ext>
            </a:extLst>
          </p:cNvPr>
          <p:cNvCxnSpPr>
            <a:cxnSpLocks/>
          </p:cNvCxnSpPr>
          <p:nvPr/>
        </p:nvCxnSpPr>
        <p:spPr>
          <a:xfrm flipV="1">
            <a:off x="10055995" y="4354113"/>
            <a:ext cx="142613" cy="43622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612057-C014-DB27-BCD9-BE2096BB522E}"/>
              </a:ext>
            </a:extLst>
          </p:cNvPr>
          <p:cNvCxnSpPr>
            <a:cxnSpLocks/>
          </p:cNvCxnSpPr>
          <p:nvPr/>
        </p:nvCxnSpPr>
        <p:spPr>
          <a:xfrm>
            <a:off x="10412528" y="4354113"/>
            <a:ext cx="131176" cy="4529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EDFB2E-8F26-94CB-6369-3A7E83152220}"/>
              </a:ext>
            </a:extLst>
          </p:cNvPr>
          <p:cNvCxnSpPr>
            <a:cxnSpLocks/>
          </p:cNvCxnSpPr>
          <p:nvPr/>
        </p:nvCxnSpPr>
        <p:spPr>
          <a:xfrm flipH="1" flipV="1">
            <a:off x="10697753" y="4245056"/>
            <a:ext cx="131177" cy="46970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D69AC6-C71C-91A7-8539-C11EB7ADEA23}"/>
              </a:ext>
            </a:extLst>
          </p:cNvPr>
          <p:cNvCxnSpPr>
            <a:cxnSpLocks/>
          </p:cNvCxnSpPr>
          <p:nvPr/>
        </p:nvCxnSpPr>
        <p:spPr>
          <a:xfrm flipH="1" flipV="1">
            <a:off x="5221981" y="2818701"/>
            <a:ext cx="323711" cy="45315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C01A02-923B-F177-09A3-A595F67D3658}"/>
              </a:ext>
            </a:extLst>
          </p:cNvPr>
          <p:cNvCxnSpPr>
            <a:cxnSpLocks/>
          </p:cNvCxnSpPr>
          <p:nvPr/>
        </p:nvCxnSpPr>
        <p:spPr>
          <a:xfrm flipV="1">
            <a:off x="5323212" y="1629562"/>
            <a:ext cx="1123561" cy="82547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FE7D19-6B36-68F2-3C57-45F2BA803535}"/>
              </a:ext>
            </a:extLst>
          </p:cNvPr>
          <p:cNvCxnSpPr>
            <a:cxnSpLocks/>
          </p:cNvCxnSpPr>
          <p:nvPr/>
        </p:nvCxnSpPr>
        <p:spPr>
          <a:xfrm>
            <a:off x="7181823" y="1629562"/>
            <a:ext cx="1375257" cy="9080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65DE28-19D2-2539-2A42-06C68A9BBFE1}"/>
              </a:ext>
            </a:extLst>
          </p:cNvPr>
          <p:cNvCxnSpPr>
            <a:cxnSpLocks/>
          </p:cNvCxnSpPr>
          <p:nvPr/>
        </p:nvCxnSpPr>
        <p:spPr>
          <a:xfrm flipH="1" flipV="1">
            <a:off x="7597504" y="1265896"/>
            <a:ext cx="1143824" cy="81768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5E6E9AE-87EF-A0AA-9256-BAADFD867F30}"/>
              </a:ext>
            </a:extLst>
          </p:cNvPr>
          <p:cNvCxnSpPr>
            <a:cxnSpLocks/>
          </p:cNvCxnSpPr>
          <p:nvPr/>
        </p:nvCxnSpPr>
        <p:spPr>
          <a:xfrm flipH="1">
            <a:off x="8098743" y="2901260"/>
            <a:ext cx="411061" cy="453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999F81F-41D8-092E-8275-61B0567388B8}"/>
              </a:ext>
            </a:extLst>
          </p:cNvPr>
          <p:cNvCxnSpPr>
            <a:cxnSpLocks/>
          </p:cNvCxnSpPr>
          <p:nvPr/>
        </p:nvCxnSpPr>
        <p:spPr>
          <a:xfrm flipV="1">
            <a:off x="8509804" y="3178097"/>
            <a:ext cx="297809" cy="42783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F77971-F90B-BF6F-0E78-9AED8C567E7C}"/>
              </a:ext>
            </a:extLst>
          </p:cNvPr>
          <p:cNvCxnSpPr>
            <a:cxnSpLocks/>
          </p:cNvCxnSpPr>
          <p:nvPr/>
        </p:nvCxnSpPr>
        <p:spPr>
          <a:xfrm>
            <a:off x="9407426" y="3127838"/>
            <a:ext cx="327170" cy="478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31F95D4-3916-CFEA-65A7-6AD9A320F6AF}"/>
              </a:ext>
            </a:extLst>
          </p:cNvPr>
          <p:cNvCxnSpPr>
            <a:cxnSpLocks/>
          </p:cNvCxnSpPr>
          <p:nvPr/>
        </p:nvCxnSpPr>
        <p:spPr>
          <a:xfrm flipH="1" flipV="1">
            <a:off x="9654735" y="2901260"/>
            <a:ext cx="323711" cy="45315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1C45767-65EA-DFF9-AA9E-780BFA5BB9BF}"/>
              </a:ext>
            </a:extLst>
          </p:cNvPr>
          <p:cNvSpPr txBox="1"/>
          <p:nvPr/>
        </p:nvSpPr>
        <p:spPr>
          <a:xfrm>
            <a:off x="5323212" y="1066943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</a:t>
            </a:r>
            <a:endParaRPr lang="th-TH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17B7CFA-E4A4-E6ED-7615-4D6B8DA45A0A}"/>
              </a:ext>
            </a:extLst>
          </p:cNvPr>
          <p:cNvSpPr txBox="1"/>
          <p:nvPr/>
        </p:nvSpPr>
        <p:spPr>
          <a:xfrm>
            <a:off x="3581718" y="2458182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</a:t>
            </a:r>
            <a:endParaRPr lang="th-TH" sz="40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AE1E04-1624-FD38-53D8-1CF531BEA002}"/>
              </a:ext>
            </a:extLst>
          </p:cNvPr>
          <p:cNvSpPr txBox="1"/>
          <p:nvPr/>
        </p:nvSpPr>
        <p:spPr>
          <a:xfrm>
            <a:off x="2548955" y="3958717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</a:t>
            </a:r>
            <a:endParaRPr lang="th-TH" sz="40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2D7E3C-EB29-206A-D468-F1DE396EF284}"/>
              </a:ext>
            </a:extLst>
          </p:cNvPr>
          <p:cNvSpPr txBox="1"/>
          <p:nvPr/>
        </p:nvSpPr>
        <p:spPr>
          <a:xfrm>
            <a:off x="3255678" y="4461261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8281AA9-7F42-F8F1-B1C0-0002E16F202F}"/>
              </a:ext>
            </a:extLst>
          </p:cNvPr>
          <p:cNvSpPr txBox="1"/>
          <p:nvPr/>
        </p:nvSpPr>
        <p:spPr>
          <a:xfrm>
            <a:off x="3398447" y="4146788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5</a:t>
            </a:r>
            <a:endParaRPr lang="th-TH" sz="40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0655B7-00D9-7E7C-4B79-140A390DA71E}"/>
              </a:ext>
            </a:extLst>
          </p:cNvPr>
          <p:cNvSpPr txBox="1"/>
          <p:nvPr/>
        </p:nvSpPr>
        <p:spPr>
          <a:xfrm>
            <a:off x="4077050" y="4268466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6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6D3A4-14A1-AE38-CCCA-AA36C5F4B880}"/>
              </a:ext>
            </a:extLst>
          </p:cNvPr>
          <p:cNvSpPr txBox="1"/>
          <p:nvPr/>
        </p:nvSpPr>
        <p:spPr>
          <a:xfrm>
            <a:off x="4118995" y="3204813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7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46AC6F-8A63-7BE7-BAC7-04D0D7E14E4F}"/>
              </a:ext>
            </a:extLst>
          </p:cNvPr>
          <p:cNvSpPr txBox="1"/>
          <p:nvPr/>
        </p:nvSpPr>
        <p:spPr>
          <a:xfrm>
            <a:off x="4788816" y="3054652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</a:t>
            </a:r>
            <a:endParaRPr lang="th-TH" sz="4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07EEAA-CC84-1371-CC45-2EC5E842B754}"/>
              </a:ext>
            </a:extLst>
          </p:cNvPr>
          <p:cNvSpPr txBox="1"/>
          <p:nvPr/>
        </p:nvSpPr>
        <p:spPr>
          <a:xfrm>
            <a:off x="5009003" y="3963677"/>
            <a:ext cx="37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9</a:t>
            </a:r>
            <a:endParaRPr lang="th-TH" sz="40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EA13E22-8863-7FB6-54BF-FC9EA6DE1A62}"/>
              </a:ext>
            </a:extLst>
          </p:cNvPr>
          <p:cNvSpPr txBox="1"/>
          <p:nvPr/>
        </p:nvSpPr>
        <p:spPr>
          <a:xfrm>
            <a:off x="5242562" y="4764977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10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043700-CAD2-C7E3-C61D-D52D285D4FAB}"/>
              </a:ext>
            </a:extLst>
          </p:cNvPr>
          <p:cNvSpPr txBox="1"/>
          <p:nvPr/>
        </p:nvSpPr>
        <p:spPr>
          <a:xfrm>
            <a:off x="5511502" y="44797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11</a:t>
            </a:r>
            <a:endParaRPr lang="th-TH" sz="4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F9912A-BCC8-E489-3FF0-3A9E56272AFA}"/>
              </a:ext>
            </a:extLst>
          </p:cNvPr>
          <p:cNvSpPr txBox="1"/>
          <p:nvPr/>
        </p:nvSpPr>
        <p:spPr>
          <a:xfrm>
            <a:off x="6225946" y="414678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12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9BDD72-AC7E-C1DF-C9FC-E2A2BBA484FE}"/>
              </a:ext>
            </a:extLst>
          </p:cNvPr>
          <p:cNvSpPr txBox="1"/>
          <p:nvPr/>
        </p:nvSpPr>
        <p:spPr>
          <a:xfrm>
            <a:off x="5344707" y="266868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13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65C6D4-AEA8-0EA9-9933-252A44332623}"/>
              </a:ext>
            </a:extLst>
          </p:cNvPr>
          <p:cNvSpPr txBox="1"/>
          <p:nvPr/>
        </p:nvSpPr>
        <p:spPr>
          <a:xfrm>
            <a:off x="5671709" y="1938705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770746-9853-FBA3-E910-F498E894E4D0}"/>
              </a:ext>
            </a:extLst>
          </p:cNvPr>
          <p:cNvSpPr txBox="1"/>
          <p:nvPr/>
        </p:nvSpPr>
        <p:spPr>
          <a:xfrm>
            <a:off x="7456660" y="196639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15</a:t>
            </a:r>
            <a:endParaRPr lang="th-TH" sz="40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4CA63-7482-23C6-09E6-551A6B2F1317}"/>
              </a:ext>
            </a:extLst>
          </p:cNvPr>
          <p:cNvSpPr txBox="1"/>
          <p:nvPr/>
        </p:nvSpPr>
        <p:spPr>
          <a:xfrm>
            <a:off x="7864882" y="2607308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16</a:t>
            </a:r>
            <a:endParaRPr lang="th-TH" sz="40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F3B7AC-91EA-B7C2-C9F3-26D7552FE1DA}"/>
              </a:ext>
            </a:extLst>
          </p:cNvPr>
          <p:cNvSpPr txBox="1"/>
          <p:nvPr/>
        </p:nvSpPr>
        <p:spPr>
          <a:xfrm>
            <a:off x="7027090" y="39875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17</a:t>
            </a:r>
            <a:endParaRPr lang="th-TH" sz="40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D57B16-1838-87B6-87D5-F0C8581CEC78}"/>
              </a:ext>
            </a:extLst>
          </p:cNvPr>
          <p:cNvSpPr txBox="1"/>
          <p:nvPr/>
        </p:nvSpPr>
        <p:spPr>
          <a:xfrm>
            <a:off x="7466368" y="4764977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18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07407-CAAC-3053-9E30-543EBD58DBA4}"/>
              </a:ext>
            </a:extLst>
          </p:cNvPr>
          <p:cNvSpPr txBox="1"/>
          <p:nvPr/>
        </p:nvSpPr>
        <p:spPr>
          <a:xfrm>
            <a:off x="7666669" y="447972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19</a:t>
            </a:r>
            <a:endParaRPr lang="th-TH" sz="40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38ECBA-397F-AFD9-6E6B-F584FAED490D}"/>
              </a:ext>
            </a:extLst>
          </p:cNvPr>
          <p:cNvSpPr txBox="1"/>
          <p:nvPr/>
        </p:nvSpPr>
        <p:spPr>
          <a:xfrm>
            <a:off x="8475853" y="426191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20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4E5FD8-0F7B-2431-75D7-2D1E6D08A3FE}"/>
              </a:ext>
            </a:extLst>
          </p:cNvPr>
          <p:cNvSpPr txBox="1"/>
          <p:nvPr/>
        </p:nvSpPr>
        <p:spPr>
          <a:xfrm>
            <a:off x="8534926" y="332846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21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19467C-312F-CB1E-7DAC-79951742F8B4}"/>
              </a:ext>
            </a:extLst>
          </p:cNvPr>
          <p:cNvSpPr txBox="1"/>
          <p:nvPr/>
        </p:nvSpPr>
        <p:spPr>
          <a:xfrm>
            <a:off x="9017375" y="3157474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22</a:t>
            </a:r>
            <a:endParaRPr lang="th-TH" sz="40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A8DBC3-5831-FEC9-A3E8-6EFDE3C855CC}"/>
              </a:ext>
            </a:extLst>
          </p:cNvPr>
          <p:cNvSpPr txBox="1"/>
          <p:nvPr/>
        </p:nvSpPr>
        <p:spPr>
          <a:xfrm>
            <a:off x="9243997" y="4057091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23</a:t>
            </a:r>
            <a:endParaRPr lang="th-TH" sz="40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756886-07B8-B7D0-DE41-612D7E1750D2}"/>
              </a:ext>
            </a:extLst>
          </p:cNvPr>
          <p:cNvSpPr txBox="1"/>
          <p:nvPr/>
        </p:nvSpPr>
        <p:spPr>
          <a:xfrm>
            <a:off x="9734596" y="475015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24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7DE597-6CDE-0AC9-6475-514810BF404F}"/>
              </a:ext>
            </a:extLst>
          </p:cNvPr>
          <p:cNvSpPr txBox="1"/>
          <p:nvPr/>
        </p:nvSpPr>
        <p:spPr>
          <a:xfrm>
            <a:off x="10020892" y="4495195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25</a:t>
            </a:r>
            <a:endParaRPr lang="th-TH" sz="40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3E7596-F605-CB2B-493B-D68217519CB4}"/>
              </a:ext>
            </a:extLst>
          </p:cNvPr>
          <p:cNvSpPr txBox="1"/>
          <p:nvPr/>
        </p:nvSpPr>
        <p:spPr>
          <a:xfrm>
            <a:off x="10766395" y="431266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26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AC4C48E-EBC9-41D4-1BAF-413910934A9F}"/>
              </a:ext>
            </a:extLst>
          </p:cNvPr>
          <p:cNvSpPr txBox="1"/>
          <p:nvPr/>
        </p:nvSpPr>
        <p:spPr>
          <a:xfrm>
            <a:off x="9889875" y="2659000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27</a:t>
            </a:r>
            <a:endParaRPr lang="th-TH" sz="40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186E91-6C1D-355E-FC74-90FEBB5CF6D1}"/>
              </a:ext>
            </a:extLst>
          </p:cNvPr>
          <p:cNvSpPr txBox="1"/>
          <p:nvPr/>
        </p:nvSpPr>
        <p:spPr>
          <a:xfrm>
            <a:off x="8235020" y="1221069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28</a:t>
            </a:r>
            <a:endParaRPr lang="th-TH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35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9764285-82D1-1A25-57A1-46E4E121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51" y="350925"/>
            <a:ext cx="6801042" cy="58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CB9A3-4677-F9FC-D4EF-984630346947}"/>
              </a:ext>
            </a:extLst>
          </p:cNvPr>
          <p:cNvSpPr txBox="1"/>
          <p:nvPr/>
        </p:nvSpPr>
        <p:spPr>
          <a:xfrm>
            <a:off x="5526992" y="6488668"/>
            <a:ext cx="724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https://en.wikipedia.org/wiki/Tree_traversal#/media/File:Sorted_binary_tree_ALL_RGB.svg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EBFE8-F21B-2CD5-0F1E-BFEF27DEE540}"/>
              </a:ext>
            </a:extLst>
          </p:cNvPr>
          <p:cNvSpPr txBox="1"/>
          <p:nvPr/>
        </p:nvSpPr>
        <p:spPr>
          <a:xfrm>
            <a:off x="356785" y="350925"/>
            <a:ext cx="58132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Depth-first traversal (dotted path) of a binary tree: </a:t>
            </a: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Pre-order (node visited at position red </a:t>
            </a:r>
            <a:r>
              <a:rPr lang="en-US" sz="20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F, B, A, D, C, E, G, I, H; 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In-order (node visited at position green </a:t>
            </a:r>
            <a:r>
              <a:rPr lang="en-US" sz="2000" b="0" i="1" dirty="0">
                <a:solidFill>
                  <a:srgbClr val="00FF00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A, B, C, D, E, F, G, H, I; 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Post-order (node visited at position blue </a:t>
            </a:r>
            <a:r>
              <a:rPr lang="en-US" sz="2000" b="0" i="1" dirty="0">
                <a:solidFill>
                  <a:srgbClr val="2A7FFF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   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A, C, E, D, B, H, I, G, F.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55451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AAA030AC-660A-C475-7A5F-C187A4246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7" y="704587"/>
            <a:ext cx="10073365" cy="52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9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E15-F3F2-6D23-CD8B-724AF586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traversal (recursively name)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7333-7863-F106-38B1-022F7267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55" y="1845734"/>
            <a:ext cx="1017662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Preorder </a:t>
            </a:r>
            <a:r>
              <a:rPr lang="en-US" sz="3600" dirty="0"/>
              <a:t>-&gt; visit when first found / </a:t>
            </a:r>
            <a:r>
              <a:rPr lang="th-TH" sz="3600" dirty="0"/>
              <a:t>สำรวจเมื่อเจอครั้งแรก</a:t>
            </a:r>
            <a:endParaRPr lang="en-US" sz="3600" dirty="0"/>
          </a:p>
          <a:p>
            <a:pPr marL="0" indent="0">
              <a:buNone/>
            </a:pPr>
            <a:r>
              <a:rPr lang="en-US" sz="4400" b="1" dirty="0" err="1"/>
              <a:t>Inorder</a:t>
            </a:r>
            <a:r>
              <a:rPr lang="en-US" sz="4400" b="1" dirty="0"/>
              <a:t> </a:t>
            </a:r>
            <a:r>
              <a:rPr lang="en-US" sz="3600" dirty="0"/>
              <a:t>-&gt; visit when visited all left child node / </a:t>
            </a:r>
            <a:r>
              <a:rPr lang="th-TH" sz="3600" dirty="0"/>
              <a:t>สำรวจเมื่อสำรวจทุก </a:t>
            </a:r>
            <a:r>
              <a:rPr lang="en-US" sz="3600" dirty="0"/>
              <a:t>left child node</a:t>
            </a:r>
            <a:endParaRPr lang="en-US" sz="3600" b="1" dirty="0"/>
          </a:p>
          <a:p>
            <a:pPr marL="0" indent="0">
              <a:buNone/>
            </a:pPr>
            <a:r>
              <a:rPr lang="en-US" sz="4400" b="1" dirty="0" err="1"/>
              <a:t>Postorder</a:t>
            </a:r>
            <a:r>
              <a:rPr lang="en-US" sz="4400" b="1" dirty="0"/>
              <a:t> </a:t>
            </a:r>
            <a:r>
              <a:rPr lang="en-US" sz="3600" dirty="0"/>
              <a:t>-&gt; visit when leave node /</a:t>
            </a:r>
            <a:r>
              <a:rPr lang="th-TH" sz="3600" dirty="0"/>
              <a:t> </a:t>
            </a:r>
          </a:p>
          <a:p>
            <a:pPr marL="0" indent="0">
              <a:buNone/>
            </a:pPr>
            <a:r>
              <a:rPr lang="th-TH" sz="3600" dirty="0"/>
              <a:t>สำรวจเมื่อออกจาก </a:t>
            </a:r>
            <a:r>
              <a:rPr lang="en-US" sz="3600" dirty="0"/>
              <a:t>node</a:t>
            </a:r>
            <a:endParaRPr lang="en-US" sz="3600" b="1" dirty="0"/>
          </a:p>
          <a:p>
            <a:pPr marL="0" indent="0">
              <a:buNone/>
            </a:pPr>
            <a:endParaRPr lang="th-TH" sz="4400" b="1" dirty="0"/>
          </a:p>
        </p:txBody>
      </p:sp>
      <p:pic>
        <p:nvPicPr>
          <p:cNvPr id="4" name="Content Placeholder 8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1B15A658-90D8-44FE-B7A1-FC1A7978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27" y="3429000"/>
            <a:ext cx="4994427" cy="29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8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 (</a:t>
            </a:r>
            <a:r>
              <a:rPr lang="en-US" sz="4800" dirty="0"/>
              <a:t>visit when first found )</a:t>
            </a:r>
            <a:endParaRPr lang="th-TH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BE3BD9-2DE0-E10D-EAF4-995156D6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71" y="1863355"/>
            <a:ext cx="5296358" cy="48148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E953FB-04E5-93BF-9EBE-EE88C94A7C83}"/>
              </a:ext>
            </a:extLst>
          </p:cNvPr>
          <p:cNvSpPr txBox="1"/>
          <p:nvPr/>
        </p:nvSpPr>
        <p:spPr>
          <a:xfrm>
            <a:off x="655889" y="2873872"/>
            <a:ext cx="4770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47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Inorder</a:t>
            </a:r>
            <a:r>
              <a:rPr lang="en-US" dirty="0"/>
              <a:t> (</a:t>
            </a:r>
            <a:r>
              <a:rPr lang="en-US" sz="4800" dirty="0"/>
              <a:t>visit when visited all left child node 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EF121D6-24A6-095B-6CA3-C4616A3C1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31402"/>
            <a:ext cx="5263800" cy="47852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4449E-665B-F07F-BF86-8CBE3F96D23A}"/>
              </a:ext>
            </a:extLst>
          </p:cNvPr>
          <p:cNvSpPr txBox="1"/>
          <p:nvPr/>
        </p:nvSpPr>
        <p:spPr>
          <a:xfrm>
            <a:off x="647343" y="2873872"/>
            <a:ext cx="46339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0615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D715-A254-514B-BBCA-16B3776A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Postorder</a:t>
            </a:r>
            <a:r>
              <a:rPr lang="en-US" dirty="0"/>
              <a:t> (</a:t>
            </a:r>
            <a:r>
              <a:rPr lang="en-US" sz="4800" dirty="0"/>
              <a:t>visit when leave node )</a:t>
            </a:r>
            <a:endParaRPr lang="th-TH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DEE7288-3784-9E5B-1A58-30F434EE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3355"/>
            <a:ext cx="5320202" cy="48365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11A0D2-3C75-2BA6-2F19-068E24D7370A}"/>
              </a:ext>
            </a:extLst>
          </p:cNvPr>
          <p:cNvSpPr txBox="1"/>
          <p:nvPr/>
        </p:nvSpPr>
        <p:spPr>
          <a:xfrm>
            <a:off x="775798" y="2873872"/>
            <a:ext cx="48646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-&gt;left);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-&gt;right);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274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7A3B22-EDDB-FD43-1EAC-33689136F337}"/>
              </a:ext>
            </a:extLst>
          </p:cNvPr>
          <p:cNvSpPr txBox="1"/>
          <p:nvPr/>
        </p:nvSpPr>
        <p:spPr>
          <a:xfrm>
            <a:off x="100413" y="922917"/>
            <a:ext cx="609742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*root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root-&gt;right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(root-&gt;left) 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(root-&gt;right)-&gt;left  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(root-&gt;right)-&gt;right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print_tree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print_preorder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print_postorder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17794-D9E0-1EFE-2BB7-F6E53673E54A}"/>
              </a:ext>
            </a:extLst>
          </p:cNvPr>
          <p:cNvSpPr txBox="1"/>
          <p:nvPr/>
        </p:nvSpPr>
        <p:spPr>
          <a:xfrm>
            <a:off x="7274609" y="319031"/>
            <a:ext cx="41169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Result :</a:t>
            </a:r>
            <a:endParaRPr lang="th-TH" sz="3200" dirty="0">
              <a:latin typeface="Consolas" panose="020B0609020204030204" pitchFamily="49" charset="0"/>
            </a:endParaRPr>
          </a:p>
          <a:p>
            <a:endParaRPr lang="pt-BR" sz="3200" dirty="0">
              <a:latin typeface="Consolas" panose="020B0609020204030204" pitchFamily="49" charset="0"/>
            </a:endParaRPr>
          </a:p>
          <a:p>
            <a:r>
              <a:rPr lang="pt-BR" sz="3200" dirty="0">
                <a:latin typeface="Consolas" panose="020B0609020204030204" pitchFamily="49" charset="0"/>
              </a:rPr>
              <a:t>      __B__     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  /     \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 C       D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 / \     / \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  L   M   E   N</a:t>
            </a:r>
          </a:p>
          <a:p>
            <a:endParaRPr lang="pt-BR" sz="3200" dirty="0">
              <a:latin typeface="Consolas" panose="020B0609020204030204" pitchFamily="49" charset="0"/>
            </a:endParaRPr>
          </a:p>
          <a:p>
            <a:r>
              <a:rPr lang="pt-BR" sz="3200" dirty="0">
                <a:latin typeface="Consolas" panose="020B0609020204030204" pitchFamily="49" charset="0"/>
              </a:rPr>
              <a:t>B C L M D E N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L C M B E D N</a:t>
            </a:r>
          </a:p>
          <a:p>
            <a:r>
              <a:rPr lang="pt-BR" sz="3200" dirty="0">
                <a:latin typeface="Consolas" panose="020B0609020204030204" pitchFamily="49" charset="0"/>
              </a:rPr>
              <a:t>L M C E N D B</a:t>
            </a:r>
            <a:endParaRPr lang="th-TH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63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C5F0-75AD-2389-6C8F-5D272A61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80F26-C14A-7023-B504-948B7A176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62630" cy="4023360"/>
          </a:xfrm>
        </p:spPr>
        <p:txBody>
          <a:bodyPr>
            <a:normAutofit/>
          </a:bodyPr>
          <a:lstStyle/>
          <a:p>
            <a:r>
              <a:rPr lang="en-US" sz="5400" dirty="0"/>
              <a:t>Can be anything because no insert or order rule </a:t>
            </a:r>
          </a:p>
          <a:p>
            <a:r>
              <a:rPr lang="en-US" sz="5400" dirty="0"/>
              <a:t>We don’t care!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3519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D88D7-DFCF-FB71-EDE1-5995DB873612}"/>
              </a:ext>
            </a:extLst>
          </p:cNvPr>
          <p:cNvSpPr txBox="1"/>
          <p:nvPr/>
        </p:nvSpPr>
        <p:spPr>
          <a:xfrm>
            <a:off x="1926672" y="2100044"/>
            <a:ext cx="77300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Easy </a:t>
            </a:r>
            <a:r>
              <a:rPr lang="en-US" sz="13800" dirty="0" err="1"/>
              <a:t>Easy</a:t>
            </a:r>
            <a:r>
              <a:rPr lang="en-US" sz="13800" dirty="0"/>
              <a:t> tree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953902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1A42-9F96-3A20-08A9-A89AC58B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BFF-E01C-8A66-17C5-DCCAB3BF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unconditioned tree rarely used</a:t>
            </a:r>
          </a:p>
          <a:p>
            <a:r>
              <a:rPr lang="en-US" sz="4400" dirty="0"/>
              <a:t>- conditioned tree are </a:t>
            </a:r>
            <a:r>
              <a:rPr lang="en-US" sz="4400" b="1" u="sng" dirty="0"/>
              <a:t>power full</a:t>
            </a:r>
            <a:endParaRPr lang="th-TH" sz="4400" b="1" u="sng" dirty="0"/>
          </a:p>
        </p:txBody>
      </p:sp>
      <p:pic>
        <p:nvPicPr>
          <p:cNvPr id="4" name="Picture 3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82C93ABB-FAD9-4E13-D719-78D3618D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23" y="3723933"/>
            <a:ext cx="3955802" cy="2065388"/>
          </a:xfrm>
          <a:prstGeom prst="rect">
            <a:avLst/>
          </a:prstGeom>
        </p:spPr>
      </p:pic>
      <p:pic>
        <p:nvPicPr>
          <p:cNvPr id="5" name="Content Placeholder 7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5C0BD7B5-00C6-3A02-5567-296F5BE01A2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79" y="2738372"/>
            <a:ext cx="3717401" cy="21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1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87F4-BA25-CCB4-E569-F46C83E1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Conditioned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80889-1CD4-5E23-6468-B6190A8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BTS binary tree search &lt;- in this class</a:t>
            </a:r>
          </a:p>
          <a:p>
            <a:r>
              <a:rPr lang="en-US" sz="4400" dirty="0"/>
              <a:t>- AVL tree (self balance tree)</a:t>
            </a:r>
          </a:p>
          <a:p>
            <a:r>
              <a:rPr lang="en-US" sz="4400" dirty="0"/>
              <a:t>- Red Black Tree</a:t>
            </a:r>
          </a:p>
          <a:p>
            <a:r>
              <a:rPr lang="en-US" sz="4400" dirty="0"/>
              <a:t>- B – tree</a:t>
            </a:r>
          </a:p>
          <a:p>
            <a:r>
              <a:rPr lang="en-US" sz="4400" dirty="0"/>
              <a:t>- Segment Tree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84287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0425-104A-C093-E981-8F2C9868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Search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DADCD-52D2-EEB1-B0F9-01DBC61F5834}"/>
              </a:ext>
            </a:extLst>
          </p:cNvPr>
          <p:cNvSpPr txBox="1"/>
          <p:nvPr/>
        </p:nvSpPr>
        <p:spPr>
          <a:xfrm>
            <a:off x="7820025" y="6488668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https://www.geeksforgeeks.org/types-of-binary-tree/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E64A-5A90-C4E7-73BD-2376FE691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Search Tree is a node-based binary tree data structure that has the following properties:</a:t>
            </a:r>
          </a:p>
          <a:p>
            <a:endParaRPr lang="en-US" dirty="0"/>
          </a:p>
          <a:p>
            <a:r>
              <a:rPr lang="en-US" dirty="0"/>
              <a:t>- The left subtree of a node contains only nodes with keys lesser than the node’s key.</a:t>
            </a:r>
          </a:p>
          <a:p>
            <a:r>
              <a:rPr lang="en-US" dirty="0"/>
              <a:t>- The right subtree of a node contains only nodes with keys greater than the node’s key.</a:t>
            </a:r>
          </a:p>
          <a:p>
            <a:r>
              <a:rPr lang="en-US" dirty="0"/>
              <a:t>- The left and right subtree each must also be a binary search tree.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401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4F64-5C33-C650-5BE8-0972CA27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  <a:endParaRPr lang="th-TH" dirty="0"/>
          </a:p>
        </p:txBody>
      </p:sp>
      <p:pic>
        <p:nvPicPr>
          <p:cNvPr id="4" name="Picture 2" descr="Introduction to Binary Tree - Data Structure and Algorithm Tutorials">
            <a:extLst>
              <a:ext uri="{FF2B5EF4-FFF2-40B4-BE49-F238E27FC236}">
                <a16:creationId xmlns:a16="http://schemas.microsoft.com/office/drawing/2014/main" id="{4194B936-37EC-C8A8-43C0-1D6DEA8570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63" y="1804318"/>
            <a:ext cx="8924516" cy="446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39052-CFFB-0289-B924-B8DFBE6E8EE7}"/>
              </a:ext>
            </a:extLst>
          </p:cNvPr>
          <p:cNvSpPr txBox="1"/>
          <p:nvPr/>
        </p:nvSpPr>
        <p:spPr>
          <a:xfrm>
            <a:off x="5114095" y="6488668"/>
            <a:ext cx="7077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https://www.geeksforgeeks.org/introduction-to-binary-tree-data-structure-and-algorithm-tutorials/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05914-80FB-71DD-8768-4B6D63161490}"/>
              </a:ext>
            </a:extLst>
          </p:cNvPr>
          <p:cNvSpPr txBox="1"/>
          <p:nvPr/>
        </p:nvSpPr>
        <p:spPr>
          <a:xfrm>
            <a:off x="8298807" y="893677"/>
            <a:ext cx="3160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hierarchical structure</a:t>
            </a:r>
          </a:p>
        </p:txBody>
      </p:sp>
    </p:spTree>
    <p:extLst>
      <p:ext uri="{BB962C8B-B14F-4D97-AF65-F5344CB8AC3E}">
        <p14:creationId xmlns:p14="http://schemas.microsoft.com/office/powerpoint/2010/main" val="2024982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0425-104A-C093-E981-8F2C9868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Search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DADCD-52D2-EEB1-B0F9-01DBC61F5834}"/>
              </a:ext>
            </a:extLst>
          </p:cNvPr>
          <p:cNvSpPr txBox="1"/>
          <p:nvPr/>
        </p:nvSpPr>
        <p:spPr>
          <a:xfrm>
            <a:off x="7820025" y="6488668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https://www.geeksforgeeks.org/types-of-binary-tree/</a:t>
            </a:r>
          </a:p>
        </p:txBody>
      </p:sp>
      <p:pic>
        <p:nvPicPr>
          <p:cNvPr id="1030" name="Picture 6" descr="Binary Search Tree">
            <a:extLst>
              <a:ext uri="{FF2B5EF4-FFF2-40B4-BE49-F238E27FC236}">
                <a16:creationId xmlns:a16="http://schemas.microsoft.com/office/drawing/2014/main" id="{9B4C6CA1-A5FD-D634-26A8-7B87A4F751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2" y="2000250"/>
            <a:ext cx="7473529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14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8EA386BD-4484-44D8-0287-8A87185B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0" y="587144"/>
            <a:ext cx="4322265" cy="2256725"/>
          </a:xfrm>
          <a:prstGeom prst="rect">
            <a:avLst/>
          </a:prstGeom>
        </p:spPr>
      </p:pic>
      <p:pic>
        <p:nvPicPr>
          <p:cNvPr id="5" name="Picture 4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682F3BEA-2499-3727-0198-9595BE72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34" y="1971238"/>
            <a:ext cx="7900580" cy="4085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BDDD2-4C0B-5AAC-596B-CBA0C55DBF83}"/>
              </a:ext>
            </a:extLst>
          </p:cNvPr>
          <p:cNvSpPr/>
          <p:nvPr/>
        </p:nvSpPr>
        <p:spPr>
          <a:xfrm>
            <a:off x="3003259" y="1266738"/>
            <a:ext cx="1686187" cy="171974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08F20-EE66-CE29-F5EE-4C2EB4605953}"/>
              </a:ext>
            </a:extLst>
          </p:cNvPr>
          <p:cNvSpPr txBox="1"/>
          <p:nvPr/>
        </p:nvSpPr>
        <p:spPr>
          <a:xfrm>
            <a:off x="4773336" y="117387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Sub tree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9832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D6666-7ADC-7992-0983-20CE2C87198F}"/>
              </a:ext>
            </a:extLst>
          </p:cNvPr>
          <p:cNvSpPr txBox="1"/>
          <p:nvPr/>
        </p:nvSpPr>
        <p:spPr>
          <a:xfrm>
            <a:off x="1097280" y="2155377"/>
            <a:ext cx="464540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path3;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...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4ADA0BA5-00CB-1D03-D5F4-44DDAB10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19" y="2155377"/>
            <a:ext cx="344805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E996F-1A13-E2A9-4C29-740EDB4BABCD}"/>
              </a:ext>
            </a:extLst>
          </p:cNvPr>
          <p:cNvSpPr txBox="1"/>
          <p:nvPr/>
        </p:nvSpPr>
        <p:spPr>
          <a:xfrm rot="3854843">
            <a:off x="8397379" y="335898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1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3AF73-E0FD-73B7-0938-8C98895C1C99}"/>
              </a:ext>
            </a:extLst>
          </p:cNvPr>
          <p:cNvSpPr txBox="1"/>
          <p:nvPr/>
        </p:nvSpPr>
        <p:spPr>
          <a:xfrm rot="5400000">
            <a:off x="7757721" y="3518036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22483-92FA-847F-51E2-BE76E791E594}"/>
              </a:ext>
            </a:extLst>
          </p:cNvPr>
          <p:cNvSpPr txBox="1"/>
          <p:nvPr/>
        </p:nvSpPr>
        <p:spPr>
          <a:xfrm rot="17445549">
            <a:off x="6753986" y="3351592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Path 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BB59B-273E-82AD-3055-E580E2A37AA2}"/>
              </a:ext>
            </a:extLst>
          </p:cNvPr>
          <p:cNvSpPr txBox="1"/>
          <p:nvPr/>
        </p:nvSpPr>
        <p:spPr>
          <a:xfrm>
            <a:off x="8618053" y="2314261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Node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7258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ee Roots Photos, Download The BEST Free Tree Roots Stock Photos &amp; HD  Images">
            <a:extLst>
              <a:ext uri="{FF2B5EF4-FFF2-40B4-BE49-F238E27FC236}">
                <a16:creationId xmlns:a16="http://schemas.microsoft.com/office/drawing/2014/main" id="{A7B4EABC-1F9B-A2DF-0196-75107F82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5" y="1686186"/>
            <a:ext cx="3973472" cy="43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E5FA0FA1-1C57-A09D-81FD-24BF96231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73" y="2462147"/>
            <a:ext cx="5213918" cy="2722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24D6B-A79C-7C18-2F99-C39CB3FC80E5}"/>
              </a:ext>
            </a:extLst>
          </p:cNvPr>
          <p:cNvSpPr txBox="1"/>
          <p:nvPr/>
        </p:nvSpPr>
        <p:spPr>
          <a:xfrm>
            <a:off x="4462943" y="604007"/>
            <a:ext cx="2137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Tree!</a:t>
            </a:r>
            <a:endParaRPr lang="th-TH" sz="9600" b="1" dirty="0"/>
          </a:p>
        </p:txBody>
      </p:sp>
    </p:spTree>
    <p:extLst>
      <p:ext uri="{BB962C8B-B14F-4D97-AF65-F5344CB8AC3E}">
        <p14:creationId xmlns:p14="http://schemas.microsoft.com/office/powerpoint/2010/main" val="111436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D254-9687-189A-EF77-BC0832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81DC-D612-6011-EA41-C96AA2CC2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a tree data structure where each node has at most 2 children usually called left and right node</a:t>
            </a:r>
          </a:p>
          <a:p>
            <a:endParaRPr lang="en-US" sz="4000" dirty="0"/>
          </a:p>
          <a:p>
            <a:r>
              <a:rPr lang="en-US" sz="4000" dirty="0"/>
              <a:t>- data structure </a:t>
            </a:r>
            <a:r>
              <a:rPr lang="th-TH" sz="4000" dirty="0"/>
              <a:t>แบบ </a:t>
            </a:r>
            <a:r>
              <a:rPr lang="en-US" sz="4000" dirty="0"/>
              <a:t>tree </a:t>
            </a:r>
            <a:r>
              <a:rPr lang="th-TH" sz="4000" dirty="0"/>
              <a:t>ที่มีเพียงแค่ 2 </a:t>
            </a:r>
            <a:r>
              <a:rPr lang="en-US" sz="4000" dirty="0"/>
              <a:t>node </a:t>
            </a:r>
            <a:r>
              <a:rPr lang="th-TH" sz="4000" dirty="0"/>
              <a:t>ที่เป็น </a:t>
            </a:r>
            <a:r>
              <a:rPr lang="en-US" sz="4000" dirty="0"/>
              <a:t>child node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41179870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8128</TotalTime>
  <Words>2539</Words>
  <Application>Microsoft Office PowerPoint</Application>
  <PresentationFormat>Widescreen</PresentationFormat>
  <Paragraphs>422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TH Sarabun New</vt:lpstr>
      <vt:lpstr>Consolas</vt:lpstr>
      <vt:lpstr>Calibri</vt:lpstr>
      <vt:lpstr>Retrospect</vt:lpstr>
      <vt:lpstr>OOP &amp; data struct  12. Binary tree</vt:lpstr>
      <vt:lpstr>PowerPoint Presentation</vt:lpstr>
      <vt:lpstr>What is tree</vt:lpstr>
      <vt:lpstr>PowerPoint Presentation</vt:lpstr>
      <vt:lpstr>Component</vt:lpstr>
      <vt:lpstr>PowerPoint Presentation</vt:lpstr>
      <vt:lpstr>Tree node</vt:lpstr>
      <vt:lpstr>PowerPoint Presentation</vt:lpstr>
      <vt:lpstr>Binary tree</vt:lpstr>
      <vt:lpstr>Binary tree</vt:lpstr>
      <vt:lpstr>Balance tree? – not necessary</vt:lpstr>
      <vt:lpstr>Tree node</vt:lpstr>
      <vt:lpstr>Build tree OOP</vt:lpstr>
      <vt:lpstr>Build tree OOP</vt:lpstr>
      <vt:lpstr>How to check (print) recursion!</vt:lpstr>
      <vt:lpstr>Continue to build balance tree</vt:lpstr>
      <vt:lpstr>balance tree</vt:lpstr>
      <vt:lpstr>Access node</vt:lpstr>
      <vt:lpstr>Delete subtree (if not care memory leak)</vt:lpstr>
      <vt:lpstr>Delete subtree (if not care memory leak)</vt:lpstr>
      <vt:lpstr>Happy? (quiz) End of Binary tree how about delete just node</vt:lpstr>
      <vt:lpstr>Delete node?</vt:lpstr>
      <vt:lpstr>Why?</vt:lpstr>
      <vt:lpstr>Unusable / ไม่สามารถนำไปใช้ได้</vt:lpstr>
      <vt:lpstr>How to manage</vt:lpstr>
      <vt:lpstr>Problem ?</vt:lpstr>
      <vt:lpstr>Delete_left_first and Delete_right_first</vt:lpstr>
      <vt:lpstr>Delete_left_first(node)</vt:lpstr>
      <vt:lpstr>Delete_left_first(node)</vt:lpstr>
      <vt:lpstr>Delete_left_first example</vt:lpstr>
      <vt:lpstr>Replace</vt:lpstr>
      <vt:lpstr>code</vt:lpstr>
      <vt:lpstr>example</vt:lpstr>
      <vt:lpstr>Delete_right_first(node) same as left</vt:lpstr>
      <vt:lpstr>Traversal</vt:lpstr>
      <vt:lpstr>Traversal (example)</vt:lpstr>
      <vt:lpstr>Common traversal (recursively name)</vt:lpstr>
      <vt:lpstr>PowerPoint Presentation</vt:lpstr>
      <vt:lpstr>PowerPoint Presentation</vt:lpstr>
      <vt:lpstr>Common traversal (recursively name)</vt:lpstr>
      <vt:lpstr>Preorder (visit when first found )</vt:lpstr>
      <vt:lpstr>Inorder (visit when visited all left child node )</vt:lpstr>
      <vt:lpstr>Postorder (visit when leave node )</vt:lpstr>
      <vt:lpstr>PowerPoint Presentation</vt:lpstr>
      <vt:lpstr>Big O</vt:lpstr>
      <vt:lpstr>PowerPoint Presentation</vt:lpstr>
      <vt:lpstr>Purpose of tree</vt:lpstr>
      <vt:lpstr>Conditioned tree</vt:lpstr>
      <vt:lpstr>Binary Tree Search</vt:lpstr>
      <vt:lpstr>Binary Tree Search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688</cp:revision>
  <dcterms:created xsi:type="dcterms:W3CDTF">2022-12-25T05:12:11Z</dcterms:created>
  <dcterms:modified xsi:type="dcterms:W3CDTF">2023-04-21T01:44:20Z</dcterms:modified>
</cp:coreProperties>
</file>